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omments/modernComment_34B_761FC8EF.xml" ContentType="application/vnd.ms-powerpoint.comments+xml"/>
  <Override PartName="/ppt/notesSlides/notesSlide2.xml" ContentType="application/vnd.openxmlformats-officedocument.presentationml.notesSlide+xml"/>
  <Override PartName="/ppt/comments/modernComment_100_C00EE2C1.xml" ContentType="application/vnd.ms-powerpoint.comments+xml"/>
  <Override PartName="/ppt/notesSlides/notesSlide3.xml" ContentType="application/vnd.openxmlformats-officedocument.presentationml.notesSlide+xml"/>
  <Override PartName="/ppt/comments/modernComment_135_4FA4E6AD.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omments/modernComment_36F_28BF55B0.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comments/modernComment_38E_592C3EBD.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comments/modernComment_37A_53860E76.xml" ContentType="application/vnd.ms-powerpoint.comments+xml"/>
  <Override PartName="/ppt/notesSlides/notesSlide13.xml" ContentType="application/vnd.openxmlformats-officedocument.presentationml.notesSlide+xml"/>
  <Override PartName="/ppt/comments/modernComment_37B_C528D5B9.xml" ContentType="application/vnd.ms-powerpoint.comments+xml"/>
  <Override PartName="/ppt/notesSlides/notesSlide14.xml" ContentType="application/vnd.openxmlformats-officedocument.presentationml.notesSlide+xml"/>
  <Override PartName="/ppt/comments/modernComment_37C_4F5DF46.xml" ContentType="application/vnd.ms-powerpoint.comments+xml"/>
  <Override PartName="/ppt/notesSlides/notesSlide15.xml" ContentType="application/vnd.openxmlformats-officedocument.presentationml.notesSlide+xml"/>
  <Override PartName="/ppt/comments/modernComment_386_C9CB7383.xml" ContentType="application/vnd.ms-powerpoint.comments+xml"/>
  <Override PartName="/ppt/notesSlides/notesSlide16.xml" ContentType="application/vnd.openxmlformats-officedocument.presentationml.notesSlide+xml"/>
  <Override PartName="/ppt/comments/modernComment_385_D3ED11AB.xml" ContentType="application/vnd.ms-powerpoint.comments+xml"/>
  <Override PartName="/ppt/notesSlides/notesSlide17.xml" ContentType="application/vnd.openxmlformats-officedocument.presentationml.notesSlide+xml"/>
  <Override PartName="/ppt/comments/modernComment_38B_3E12DFF6.xml" ContentType="application/vnd.ms-powerpoint.comments+xml"/>
  <Override PartName="/ppt/notesSlides/notesSlide18.xml" ContentType="application/vnd.openxmlformats-officedocument.presentationml.notesSlide+xml"/>
  <Override PartName="/ppt/comments/modernComment_38A_4F7C1E40.xml" ContentType="application/vnd.ms-powerpoint.comments+xml"/>
  <Override PartName="/ppt/notesSlides/notesSlide19.xml" ContentType="application/vnd.openxmlformats-officedocument.presentationml.notesSlide+xml"/>
  <Override PartName="/ppt/comments/modernComment_37D_D50DB3E6.xml" ContentType="application/vnd.ms-powerpoint.comments+xml"/>
  <Override PartName="/ppt/notesSlides/notesSlide20.xml" ContentType="application/vnd.openxmlformats-officedocument.presentationml.notesSlide+xml"/>
  <Override PartName="/ppt/comments/modernComment_38D_3929EF32.xml" ContentType="application/vnd.ms-powerpoint.comments+xml"/>
  <Override PartName="/ppt/notesSlides/notesSlide21.xml" ContentType="application/vnd.openxmlformats-officedocument.presentationml.notesSlide+xml"/>
  <Override PartName="/ppt/comments/modernComment_37E_774155C1.xml" ContentType="application/vnd.ms-powerpoint.comments+xml"/>
  <Override PartName="/ppt/notesSlides/notesSlide22.xml" ContentType="application/vnd.openxmlformats-officedocument.presentationml.notesSlide+xml"/>
  <Override PartName="/ppt/comments/modernComment_37F_90DFB449.xml" ContentType="application/vnd.ms-powerpoint.comments+xml"/>
  <Override PartName="/ppt/notesSlides/notesSlide23.xml" ContentType="application/vnd.openxmlformats-officedocument.presentationml.notesSlide+xml"/>
  <Override PartName="/ppt/comments/modernComment_380_EE20A4FB.xml" ContentType="application/vnd.ms-powerpoint.comments+xml"/>
  <Override PartName="/ppt/notesSlides/notesSlide24.xml" ContentType="application/vnd.openxmlformats-officedocument.presentationml.notesSlide+xml"/>
  <Override PartName="/ppt/comments/modernComment_381_B4738D8A.xml" ContentType="application/vnd.ms-powerpoint.comments+xml"/>
  <Override PartName="/ppt/notesSlides/notesSlide25.xml" ContentType="application/vnd.openxmlformats-officedocument.presentationml.notesSlide+xml"/>
  <Override PartName="/ppt/comments/modernComment_382_9E410C79.xml" ContentType="application/vnd.ms-powerpoint.comments+xml"/>
  <Override PartName="/ppt/notesSlides/notesSlide26.xml" ContentType="application/vnd.openxmlformats-officedocument.presentationml.notesSlide+xml"/>
  <Override PartName="/ppt/comments/modernComment_383_99A4EEBD.xml" ContentType="application/vnd.ms-powerpoint.comments+xml"/>
  <Override PartName="/ppt/notesSlides/notesSlide27.xml" ContentType="application/vnd.openxmlformats-officedocument.presentationml.notesSlide+xml"/>
  <Override PartName="/ppt/comments/modernComment_389_569D8BD3.xml" ContentType="application/vnd.ms-powerpoint.comments+xml"/>
  <Override PartName="/ppt/notesSlides/notesSlide28.xml" ContentType="application/vnd.openxmlformats-officedocument.presentationml.notesSlide+xml"/>
  <Override PartName="/ppt/comments/modernComment_388_1771F128.xml" ContentType="application/vnd.ms-powerpoint.comments+xml"/>
  <Override PartName="/ppt/notesSlides/notesSlide29.xml" ContentType="application/vnd.openxmlformats-officedocument.presentationml.notesSlide+xml"/>
  <Override PartName="/ppt/comments/modernComment_376_BE6F5D99.xml" ContentType="application/vnd.ms-powerpoint.comments+xml"/>
  <Override PartName="/ppt/notesSlides/notesSlide30.xml" ContentType="application/vnd.openxmlformats-officedocument.presentationml.notesSlide+xml"/>
  <Override PartName="/ppt/comments/modernComment_36E_2EC6B0E7.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35"/>
  </p:notesMasterIdLst>
  <p:handoutMasterIdLst>
    <p:handoutMasterId r:id="rId36"/>
  </p:handoutMasterIdLst>
  <p:sldIdLst>
    <p:sldId id="843" r:id="rId5"/>
    <p:sldId id="256" r:id="rId6"/>
    <p:sldId id="309" r:id="rId7"/>
    <p:sldId id="310" r:id="rId8"/>
    <p:sldId id="888" r:id="rId9"/>
    <p:sldId id="884" r:id="rId10"/>
    <p:sldId id="879" r:id="rId11"/>
    <p:sldId id="881" r:id="rId12"/>
    <p:sldId id="910" r:id="rId13"/>
    <p:sldId id="887" r:id="rId14"/>
    <p:sldId id="889" r:id="rId15"/>
    <p:sldId id="890" r:id="rId16"/>
    <p:sldId id="891" r:id="rId17"/>
    <p:sldId id="892" r:id="rId18"/>
    <p:sldId id="902" r:id="rId19"/>
    <p:sldId id="901" r:id="rId20"/>
    <p:sldId id="907" r:id="rId21"/>
    <p:sldId id="906" r:id="rId22"/>
    <p:sldId id="893" r:id="rId23"/>
    <p:sldId id="909" r:id="rId24"/>
    <p:sldId id="894" r:id="rId25"/>
    <p:sldId id="895" r:id="rId26"/>
    <p:sldId id="896" r:id="rId27"/>
    <p:sldId id="897" r:id="rId28"/>
    <p:sldId id="898" r:id="rId29"/>
    <p:sldId id="899" r:id="rId30"/>
    <p:sldId id="905" r:id="rId31"/>
    <p:sldId id="904" r:id="rId32"/>
    <p:sldId id="886" r:id="rId33"/>
    <p:sldId id="878"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8B2003-D31F-F461-F7DB-6DCC6DD0B436}" name="Aubrey Halford" initials="AH" userId="S::Aubrey.Halford@chickasaw.net::9fdce275-86eb-4b5d-b2fb-acbbade9a2cb" providerId="AD"/>
  <p188:author id="{53361C1E-222A-F139-5EA0-4B0EC132B263}" name="Jennifer I Jones" initials="JIJ" userId="S::Jennifer.Jones@chickasaw.net::3568e140-0fe5-4ef7-b95b-2ffa7b41c9bc" providerId="AD"/>
  <p188:author id="{71C81021-5FFE-ECA2-CB33-A66ADF068D17}" name="Samantha Renfrow" initials="SR" userId="S::Samantha.Renfrow@chickasaw.net::593a0fe6-c249-42f0-ae79-d891d0c34e74" providerId="AD"/>
  <p188:author id="{04956297-415F-20DF-CBB7-B7F8E1B27DDC}" name="Regena Frye" initials="RF" userId="S::Regena.Frye@chickasaw.net::70b4ce27-a328-4acd-b637-36381de96b82" providerId="AD"/>
  <p188:author id="{C1A091A8-2539-A8A2-0DC7-4EF1FC9B6E04}" name="Brandon Frye" initials="BF" userId="S::Brandon.Frye@chickasaw.net::84a3c150-7fb8-430b-a719-7bc4eba800b9" providerId="AD"/>
  <p188:author id="{8F05BEBA-CFA4-CDD1-85B0-2267926D4531}" name="BJ Boyd" initials="BB" userId="S::bj.boyd@chickasaw.net::3b062c3e-1c5c-461a-a33b-cfd3879ed37d" providerId="AD"/>
  <p188:author id="{4835ABC9-0473-5B15-B02B-09FE299407FD}" name="CJ Aducci" initials="CA" userId="S::cj.aducci@chickasaw.net::01be35bf-1fb6-4602-9fd4-04016c5b8df0" providerId="AD"/>
  <p188:author id="{F7DD5CED-FC16-844F-D920-A55CB3041868}" name="Cassie Millard" initials="CM" userId="S::cassie.millard@chickasaw.net::2e936489-d6f9-4e63-b4ef-e41e7aa361f1" providerId="AD"/>
  <p188:author id="{151CF4F1-6862-7141-6CE3-CE01E47B3F36}" name="Samantha Renfrow" initials="SR" userId="S::samantha.renfrow@chickasaw.net::593a0fe6-c249-42f0-ae79-d891d0c34e74" providerId="AD"/>
  <p188:author id="{B655A2F6-6014-1759-FC4B-7262C9EE10BB}" name="Stacy Whelchel" initials="SW" userId="S::Stacy.Whelchel@chickasaw.net::63644ea7-a337-46db-82e6-a8cd5f8ce33b" providerId="AD"/>
  <p188:author id="{C2B827F7-09C1-8B71-0CAF-F90E40A8DC60}" name="Angela Owen" initials="AO" userId="S::Angela.Owen@chickasaw.net::6db70c24-263c-4c0a-ae10-f3591e3f756f" providerId="AD"/>
  <p188:author id="{A2AD21FC-8100-4A73-3BC7-F458DCC36EF3}" name="Jared Kemp" initials="JK" userId="S::Jared.Kemp@chickasaw.net::18bc7d97-43d3-42b5-a6be-2d83ab9b2f6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illie Womack" initials="BW" lastIdx="1" clrIdx="0">
    <p:extLst>
      <p:ext uri="{19B8F6BF-5375-455C-9EA6-DF929625EA0E}">
        <p15:presenceInfo xmlns:p15="http://schemas.microsoft.com/office/powerpoint/2012/main" userId="S::Billie.Womack@chickasaw.net::40db8472-a892-436e-8d1e-cfce48f2b738" providerId="AD"/>
      </p:ext>
    </p:extLst>
  </p:cmAuthor>
  <p:cmAuthor id="2" name="Jared Kemp" initials="JK" lastIdx="4" clrIdx="1">
    <p:extLst>
      <p:ext uri="{19B8F6BF-5375-455C-9EA6-DF929625EA0E}">
        <p15:presenceInfo xmlns:p15="http://schemas.microsoft.com/office/powerpoint/2012/main" userId="S-1-5-21-1645522239-630328440-725345543-184138" providerId="AD"/>
      </p:ext>
    </p:extLst>
  </p:cmAuthor>
  <p:cmAuthor id="3" name="Brandon Frye" initials="BF" lastIdx="6" clrIdx="2">
    <p:extLst>
      <p:ext uri="{19B8F6BF-5375-455C-9EA6-DF929625EA0E}">
        <p15:presenceInfo xmlns:p15="http://schemas.microsoft.com/office/powerpoint/2012/main" userId="S::Brandon.Frye@chickasaw.net::84a3c150-7fb8-430b-a719-7bc4eba800b9" providerId="AD"/>
      </p:ext>
    </p:extLst>
  </p:cmAuthor>
  <p:cmAuthor id="4" name="Angela Owen" initials="AO" lastIdx="1" clrIdx="3">
    <p:extLst>
      <p:ext uri="{19B8F6BF-5375-455C-9EA6-DF929625EA0E}">
        <p15:presenceInfo xmlns:p15="http://schemas.microsoft.com/office/powerpoint/2012/main" userId="S-1-5-21-1645522239-630328440-725345543-288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65075" autoAdjust="0"/>
  </p:normalViewPr>
  <p:slideViewPr>
    <p:cSldViewPr snapToGrid="0">
      <p:cViewPr varScale="1">
        <p:scale>
          <a:sx n="74" d="100"/>
          <a:sy n="74" d="100"/>
        </p:scale>
        <p:origin x="10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modernComment_100_C00EE2C1.xml><?xml version="1.0" encoding="utf-8"?>
<p188:cmLst xmlns:a="http://schemas.openxmlformats.org/drawingml/2006/main" xmlns:r="http://schemas.openxmlformats.org/officeDocument/2006/relationships" xmlns:p188="http://schemas.microsoft.com/office/powerpoint/2018/8/main">
  <p188:cm id="{53A232F0-2BD8-4F2E-B689-7FAED643CBBD}" authorId="{04956297-415F-20DF-CBB7-B7F8E1B27DDC}" created="2023-12-08T15:07:26.003">
    <pc:sldMkLst xmlns:pc="http://schemas.microsoft.com/office/powerpoint/2013/main/command">
      <pc:docMk/>
      <pc:sldMk cId="3222201025" sldId="256"/>
    </pc:sldMkLst>
    <p188:txBody>
      <a:bodyPr/>
      <a:lstStyle/>
      <a:p>
        <a:r>
          <a:rPr lang="en-US"/>
          <a:t>Added Amber's ifo</a:t>
        </a:r>
      </a:p>
    </p188:txBody>
  </p188:cm>
</p188:cmLst>
</file>

<file path=ppt/comments/modernComment_135_4FA4E6AD.xml><?xml version="1.0" encoding="utf-8"?>
<p188:cmLst xmlns:a="http://schemas.openxmlformats.org/drawingml/2006/main" xmlns:r="http://schemas.openxmlformats.org/officeDocument/2006/relationships" xmlns:p188="http://schemas.microsoft.com/office/powerpoint/2018/8/main">
  <p188:cm id="{7CDC1271-8D44-4714-8093-77A86BB8355F}" authorId="{04956297-415F-20DF-CBB7-B7F8E1B27DDC}" created="2023-12-08T15:07:47.502">
    <pc:sldMkLst xmlns:pc="http://schemas.microsoft.com/office/powerpoint/2013/main/command">
      <pc:docMk/>
      <pc:sldMk cId="1336207021" sldId="309"/>
    </pc:sldMkLst>
    <p188:txBody>
      <a:bodyPr/>
      <a:lstStyle/>
      <a:p>
        <a:r>
          <a:rPr lang="en-US"/>
          <a:t>Additions from legal's feedback regarding legal presentation </a:t>
        </a:r>
      </a:p>
    </p188:txBody>
  </p188:cm>
</p188:cmLst>
</file>

<file path=ppt/comments/modernComment_34B_761FC8EF.xml><?xml version="1.0" encoding="utf-8"?>
<p188:cmLst xmlns:a="http://schemas.openxmlformats.org/drawingml/2006/main" xmlns:r="http://schemas.openxmlformats.org/officeDocument/2006/relationships" xmlns:p188="http://schemas.microsoft.com/office/powerpoint/2018/8/main">
  <p188:cm id="{EDFF76FC-0F8A-43F0-A28B-2FCDEF5EDB06}" authorId="{04956297-415F-20DF-CBB7-B7F8E1B27DDC}" created="2023-12-08T15:07:14.025">
    <pc:sldMkLst xmlns:pc="http://schemas.microsoft.com/office/powerpoint/2013/main/command">
      <pc:docMk/>
      <pc:sldMk cId="1981794543" sldId="843"/>
    </pc:sldMkLst>
    <p188:txBody>
      <a:bodyPr/>
      <a:lstStyle/>
      <a:p>
        <a:r>
          <a:rPr lang="en-US"/>
          <a:t>Added Ambers info</a:t>
        </a:r>
      </a:p>
    </p188:txBody>
  </p188:cm>
</p188:cmLst>
</file>

<file path=ppt/comments/modernComment_36E_2EC6B0E7.xml><?xml version="1.0" encoding="utf-8"?>
<p188:cmLst xmlns:a="http://schemas.openxmlformats.org/drawingml/2006/main" xmlns:r="http://schemas.openxmlformats.org/officeDocument/2006/relationships" xmlns:p188="http://schemas.microsoft.com/office/powerpoint/2018/8/main">
  <p188:cm id="{89965441-ED4C-43E3-AA45-18401B149B2E}" authorId="{04956297-415F-20DF-CBB7-B7F8E1B27DDC}" created="2023-12-08T15:12:12.020">
    <pc:sldMkLst xmlns:pc="http://schemas.microsoft.com/office/powerpoint/2013/main/command">
      <pc:docMk/>
      <pc:sldMk cId="784773351" sldId="878"/>
    </pc:sldMkLst>
    <p188:txBody>
      <a:bodyPr/>
      <a:lstStyle/>
      <a:p>
        <a:r>
          <a:rPr lang="en-US"/>
          <a:t>Added Ambers info </a:t>
        </a:r>
      </a:p>
    </p188:txBody>
  </p188:cm>
</p188:cmLst>
</file>

<file path=ppt/comments/modernComment_36F_28BF55B0.xml><?xml version="1.0" encoding="utf-8"?>
<p188:cmLst xmlns:a="http://schemas.openxmlformats.org/drawingml/2006/main" xmlns:r="http://schemas.openxmlformats.org/officeDocument/2006/relationships" xmlns:p188="http://schemas.microsoft.com/office/powerpoint/2018/8/main">
  <p188:cm id="{CCB34E5D-41CE-40FF-A009-69D5CEFB8376}" authorId="{04956297-415F-20DF-CBB7-B7F8E1B27DDC}" created="2023-12-08T15:08:26.890">
    <pc:sldMkLst xmlns:pc="http://schemas.microsoft.com/office/powerpoint/2013/main/command">
      <pc:docMk/>
      <pc:sldMk cId="683627952" sldId="879"/>
    </pc:sldMkLst>
    <p188:txBody>
      <a:bodyPr/>
      <a:lstStyle/>
      <a:p>
        <a:r>
          <a:rPr lang="en-US"/>
          <a:t>Added comments/clarification from legal </a:t>
        </a:r>
      </a:p>
    </p188:txBody>
  </p188:cm>
</p188:cmLst>
</file>

<file path=ppt/comments/modernComment_376_BE6F5D99.xml><?xml version="1.0" encoding="utf-8"?>
<p188:cmLst xmlns:a="http://schemas.openxmlformats.org/drawingml/2006/main" xmlns:r="http://schemas.openxmlformats.org/officeDocument/2006/relationships" xmlns:p188="http://schemas.microsoft.com/office/powerpoint/2018/8/main">
  <p188:cm id="{65E1CAE7-749A-4BF1-A2B1-C5ABB2E1B35B}" authorId="{04956297-415F-20DF-CBB7-B7F8E1B27DDC}" created="2023-12-08T15:12:05.276">
    <pc:sldMkLst xmlns:pc="http://schemas.microsoft.com/office/powerpoint/2013/main/command">
      <pc:docMk/>
      <pc:sldMk cId="3194969497" sldId="886"/>
    </pc:sldMkLst>
    <p188:txBody>
      <a:bodyPr/>
      <a:lstStyle/>
      <a:p>
        <a:r>
          <a:rPr lang="en-US"/>
          <a:t>Added notes </a:t>
        </a:r>
      </a:p>
    </p188:txBody>
  </p188:cm>
</p188:cmLst>
</file>

<file path=ppt/comments/modernComment_37A_53860E76.xml><?xml version="1.0" encoding="utf-8"?>
<p188:cmLst xmlns:a="http://schemas.openxmlformats.org/drawingml/2006/main" xmlns:r="http://schemas.openxmlformats.org/officeDocument/2006/relationships" xmlns:p188="http://schemas.microsoft.com/office/powerpoint/2018/8/main">
  <p188:cm id="{4395759C-81D0-42BD-892B-82C95D17586A}" authorId="{04956297-415F-20DF-CBB7-B7F8E1B27DDC}" created="2023-12-08T15:09:27.951">
    <pc:sldMkLst xmlns:pc="http://schemas.microsoft.com/office/powerpoint/2013/main/command">
      <pc:docMk/>
      <pc:sldMk cId="1401294454" sldId="890"/>
    </pc:sldMkLst>
    <p188:txBody>
      <a:bodyPr/>
      <a:lstStyle/>
      <a:p>
        <a:r>
          <a:rPr lang="en-US"/>
          <a:t>Added notes </a:t>
        </a:r>
      </a:p>
    </p188:txBody>
  </p188:cm>
</p188:cmLst>
</file>

<file path=ppt/comments/modernComment_37B_C528D5B9.xml><?xml version="1.0" encoding="utf-8"?>
<p188:cmLst xmlns:a="http://schemas.openxmlformats.org/drawingml/2006/main" xmlns:r="http://schemas.openxmlformats.org/officeDocument/2006/relationships" xmlns:p188="http://schemas.microsoft.com/office/powerpoint/2018/8/main">
  <p188:cm id="{B2F68199-E0D6-443F-BF0F-26C89E67BF20}" authorId="{04956297-415F-20DF-CBB7-B7F8E1B27DDC}" created="2023-12-08T15:09:41.978">
    <pc:sldMkLst xmlns:pc="http://schemas.microsoft.com/office/powerpoint/2013/main/command">
      <pc:docMk/>
      <pc:sldMk cId="3307787705" sldId="891"/>
    </pc:sldMkLst>
    <p188:txBody>
      <a:bodyPr/>
      <a:lstStyle/>
      <a:p>
        <a:r>
          <a:rPr lang="en-US"/>
          <a:t>Added notes </a:t>
        </a:r>
      </a:p>
    </p188:txBody>
  </p188:cm>
</p188:cmLst>
</file>

<file path=ppt/comments/modernComment_37C_4F5DF46.xml><?xml version="1.0" encoding="utf-8"?>
<p188:cmLst xmlns:a="http://schemas.openxmlformats.org/drawingml/2006/main" xmlns:r="http://schemas.openxmlformats.org/officeDocument/2006/relationships" xmlns:p188="http://schemas.microsoft.com/office/powerpoint/2018/8/main">
  <p188:cm id="{50035F76-E169-4CD8-BADF-6D6988D939B1}" authorId="{04956297-415F-20DF-CBB7-B7F8E1B27DDC}" created="2023-12-08T15:09:53.796">
    <pc:sldMkLst xmlns:pc="http://schemas.microsoft.com/office/powerpoint/2013/main/command">
      <pc:docMk/>
      <pc:sldMk cId="83222342" sldId="892"/>
    </pc:sldMkLst>
    <p188:txBody>
      <a:bodyPr/>
      <a:lstStyle/>
      <a:p>
        <a:r>
          <a:rPr lang="en-US"/>
          <a:t>Added notes</a:t>
        </a:r>
      </a:p>
    </p188:txBody>
  </p188:cm>
</p188:cmLst>
</file>

<file path=ppt/comments/modernComment_37D_D50DB3E6.xml><?xml version="1.0" encoding="utf-8"?>
<p188:cmLst xmlns:a="http://schemas.openxmlformats.org/drawingml/2006/main" xmlns:r="http://schemas.openxmlformats.org/officeDocument/2006/relationships" xmlns:p188="http://schemas.microsoft.com/office/powerpoint/2018/8/main">
  <p188:cm id="{825235E2-B9B0-49D2-B35D-E0C6C46C134E}" authorId="{04956297-415F-20DF-CBB7-B7F8E1B27DDC}" created="2023-12-08T15:10:51.689">
    <pc:sldMkLst xmlns:pc="http://schemas.microsoft.com/office/powerpoint/2013/main/command">
      <pc:docMk/>
      <pc:sldMk cId="3574445030" sldId="893"/>
    </pc:sldMkLst>
    <p188:txBody>
      <a:bodyPr/>
      <a:lstStyle/>
      <a:p>
        <a:r>
          <a:rPr lang="en-US"/>
          <a:t>Added notes </a:t>
        </a:r>
      </a:p>
    </p188:txBody>
  </p188:cm>
</p188:cmLst>
</file>

<file path=ppt/comments/modernComment_37E_774155C1.xml><?xml version="1.0" encoding="utf-8"?>
<p188:cmLst xmlns:a="http://schemas.openxmlformats.org/drawingml/2006/main" xmlns:r="http://schemas.openxmlformats.org/officeDocument/2006/relationships" xmlns:p188="http://schemas.microsoft.com/office/powerpoint/2018/8/main">
  <p188:cm id="{492EB20B-FAC9-437E-9544-65C45DD6B144}" authorId="{04956297-415F-20DF-CBB7-B7F8E1B27DDC}" created="2023-12-08T15:11:12.068">
    <pc:sldMkLst xmlns:pc="http://schemas.microsoft.com/office/powerpoint/2013/main/command">
      <pc:docMk/>
      <pc:sldMk cId="2000770497" sldId="894"/>
    </pc:sldMkLst>
    <p188:txBody>
      <a:bodyPr/>
      <a:lstStyle/>
      <a:p>
        <a:r>
          <a:rPr lang="en-US"/>
          <a:t>Added noes</a:t>
        </a:r>
      </a:p>
    </p188:txBody>
  </p188:cm>
</p188:cmLst>
</file>

<file path=ppt/comments/modernComment_37F_90DFB449.xml><?xml version="1.0" encoding="utf-8"?>
<p188:cmLst xmlns:a="http://schemas.openxmlformats.org/drawingml/2006/main" xmlns:r="http://schemas.openxmlformats.org/officeDocument/2006/relationships" xmlns:p188="http://schemas.microsoft.com/office/powerpoint/2018/8/main">
  <p188:cm id="{4D32C327-457E-4936-B0C2-DFC9F49FFA5C}" authorId="{04956297-415F-20DF-CBB7-B7F8E1B27DDC}" created="2023-12-08T15:11:18.296">
    <pc:sldMkLst xmlns:pc="http://schemas.microsoft.com/office/powerpoint/2013/main/command">
      <pc:docMk/>
      <pc:sldMk cId="2430579785" sldId="895"/>
    </pc:sldMkLst>
    <p188:txBody>
      <a:bodyPr/>
      <a:lstStyle/>
      <a:p>
        <a:r>
          <a:rPr lang="en-US"/>
          <a:t>Added notes</a:t>
        </a:r>
      </a:p>
    </p188:txBody>
  </p188:cm>
</p188:cmLst>
</file>

<file path=ppt/comments/modernComment_380_EE20A4FB.xml><?xml version="1.0" encoding="utf-8"?>
<p188:cmLst xmlns:a="http://schemas.openxmlformats.org/drawingml/2006/main" xmlns:r="http://schemas.openxmlformats.org/officeDocument/2006/relationships" xmlns:p188="http://schemas.microsoft.com/office/powerpoint/2018/8/main">
  <p188:cm id="{856C4508-F9D6-4E3B-BFFB-32AA4C9636D2}" authorId="{04956297-415F-20DF-CBB7-B7F8E1B27DDC}" created="2023-12-08T15:11:24.346">
    <pc:sldMkLst xmlns:pc="http://schemas.microsoft.com/office/powerpoint/2013/main/command">
      <pc:docMk/>
      <pc:sldMk cId="3995116795" sldId="896"/>
    </pc:sldMkLst>
    <p188:txBody>
      <a:bodyPr/>
      <a:lstStyle/>
      <a:p>
        <a:r>
          <a:rPr lang="en-US"/>
          <a:t>Added notes</a:t>
        </a:r>
      </a:p>
    </p188:txBody>
  </p188:cm>
</p188:cmLst>
</file>

<file path=ppt/comments/modernComment_381_B4738D8A.xml><?xml version="1.0" encoding="utf-8"?>
<p188:cmLst xmlns:a="http://schemas.openxmlformats.org/drawingml/2006/main" xmlns:r="http://schemas.openxmlformats.org/officeDocument/2006/relationships" xmlns:p188="http://schemas.microsoft.com/office/powerpoint/2018/8/main">
  <p188:cm id="{6BEF98F5-EACF-44C7-8570-076D6DE5511A}" authorId="{04956297-415F-20DF-CBB7-B7F8E1B27DDC}" created="2023-12-08T15:11:30.319">
    <pc:sldMkLst xmlns:pc="http://schemas.microsoft.com/office/powerpoint/2013/main/command">
      <pc:docMk/>
      <pc:sldMk cId="3027471754" sldId="897"/>
    </pc:sldMkLst>
    <p188:txBody>
      <a:bodyPr/>
      <a:lstStyle/>
      <a:p>
        <a:r>
          <a:rPr lang="en-US"/>
          <a:t>Added notes </a:t>
        </a:r>
      </a:p>
    </p188:txBody>
  </p188:cm>
</p188:cmLst>
</file>

<file path=ppt/comments/modernComment_382_9E410C79.xml><?xml version="1.0" encoding="utf-8"?>
<p188:cmLst xmlns:a="http://schemas.openxmlformats.org/drawingml/2006/main" xmlns:r="http://schemas.openxmlformats.org/officeDocument/2006/relationships" xmlns:p188="http://schemas.microsoft.com/office/powerpoint/2018/8/main">
  <p188:cm id="{2B2C2F05-F270-4D5B-8CD7-4D9149ACE368}" authorId="{04956297-415F-20DF-CBB7-B7F8E1B27DDC}" created="2023-12-08T15:11:37.328">
    <pc:sldMkLst xmlns:pc="http://schemas.microsoft.com/office/powerpoint/2013/main/command">
      <pc:docMk/>
      <pc:sldMk cId="2655063161" sldId="898"/>
    </pc:sldMkLst>
    <p188:txBody>
      <a:bodyPr/>
      <a:lstStyle/>
      <a:p>
        <a:r>
          <a:rPr lang="en-US"/>
          <a:t>Added notes </a:t>
        </a:r>
      </a:p>
    </p188:txBody>
  </p188:cm>
</p188:cmLst>
</file>

<file path=ppt/comments/modernComment_383_99A4EEBD.xml><?xml version="1.0" encoding="utf-8"?>
<p188:cmLst xmlns:a="http://schemas.openxmlformats.org/drawingml/2006/main" xmlns:r="http://schemas.openxmlformats.org/officeDocument/2006/relationships" xmlns:p188="http://schemas.microsoft.com/office/powerpoint/2018/8/main">
  <p188:cm id="{EF4EFD63-EBE9-4E18-8172-E68DA072F266}" authorId="{04956297-415F-20DF-CBB7-B7F8E1B27DDC}" created="2023-12-08T15:11:43.822">
    <pc:sldMkLst xmlns:pc="http://schemas.microsoft.com/office/powerpoint/2013/main/command">
      <pc:docMk/>
      <pc:sldMk cId="2577723069" sldId="899"/>
    </pc:sldMkLst>
    <p188:txBody>
      <a:bodyPr/>
      <a:lstStyle/>
      <a:p>
        <a:r>
          <a:rPr lang="en-US"/>
          <a:t>Added notes</a:t>
        </a:r>
      </a:p>
    </p188:txBody>
  </p188:cm>
</p188:cmLst>
</file>

<file path=ppt/comments/modernComment_385_D3ED11AB.xml><?xml version="1.0" encoding="utf-8"?>
<p188:cmLst xmlns:a="http://schemas.openxmlformats.org/drawingml/2006/main" xmlns:r="http://schemas.openxmlformats.org/officeDocument/2006/relationships" xmlns:p188="http://schemas.microsoft.com/office/powerpoint/2018/8/main">
  <p188:cm id="{8C3EC8D4-31C5-467B-8A64-AD9BEA5E2B3B}" authorId="{04956297-415F-20DF-CBB7-B7F8E1B27DDC}" created="2023-12-08T15:10:20.978">
    <pc:sldMkLst xmlns:pc="http://schemas.microsoft.com/office/powerpoint/2013/main/command">
      <pc:docMk/>
      <pc:sldMk cId="3555529131" sldId="901"/>
    </pc:sldMkLst>
    <p188:txBody>
      <a:bodyPr/>
      <a:lstStyle/>
      <a:p>
        <a:r>
          <a:rPr lang="en-US"/>
          <a:t>Added notes </a:t>
        </a:r>
      </a:p>
    </p188:txBody>
  </p188:cm>
</p188:cmLst>
</file>

<file path=ppt/comments/modernComment_386_C9CB7383.xml><?xml version="1.0" encoding="utf-8"?>
<p188:cmLst xmlns:a="http://schemas.openxmlformats.org/drawingml/2006/main" xmlns:r="http://schemas.openxmlformats.org/officeDocument/2006/relationships" xmlns:p188="http://schemas.microsoft.com/office/powerpoint/2018/8/main">
  <p188:cm id="{908AF340-E383-4123-90E8-9CE2BA020C37}" authorId="{04956297-415F-20DF-CBB7-B7F8E1B27DDC}" created="2023-12-08T15:10:11.176">
    <pc:sldMkLst xmlns:pc="http://schemas.microsoft.com/office/powerpoint/2013/main/command">
      <pc:docMk/>
      <pc:sldMk cId="3385553795" sldId="902"/>
    </pc:sldMkLst>
    <p188:txBody>
      <a:bodyPr/>
      <a:lstStyle/>
      <a:p>
        <a:r>
          <a:rPr lang="en-US"/>
          <a:t>Added notes </a:t>
        </a:r>
      </a:p>
    </p188:txBody>
  </p188:cm>
</p188:cmLst>
</file>

<file path=ppt/comments/modernComment_388_1771F128.xml><?xml version="1.0" encoding="utf-8"?>
<p188:cmLst xmlns:a="http://schemas.openxmlformats.org/drawingml/2006/main" xmlns:r="http://schemas.openxmlformats.org/officeDocument/2006/relationships" xmlns:p188="http://schemas.microsoft.com/office/powerpoint/2018/8/main">
  <p188:cm id="{26624906-89C3-4762-8756-33776D6DE3DA}" authorId="{04956297-415F-20DF-CBB7-B7F8E1B27DDC}" created="2023-12-08T15:11:58.666">
    <pc:sldMkLst xmlns:pc="http://schemas.microsoft.com/office/powerpoint/2013/main/command">
      <pc:docMk/>
      <pc:sldMk cId="393343272" sldId="904"/>
    </pc:sldMkLst>
    <p188:txBody>
      <a:bodyPr/>
      <a:lstStyle/>
      <a:p>
        <a:r>
          <a:rPr lang="en-US"/>
          <a:t>Added notes</a:t>
        </a:r>
      </a:p>
    </p188:txBody>
  </p188:cm>
</p188:cmLst>
</file>

<file path=ppt/comments/modernComment_389_569D8BD3.xml><?xml version="1.0" encoding="utf-8"?>
<p188:cmLst xmlns:a="http://schemas.openxmlformats.org/drawingml/2006/main" xmlns:r="http://schemas.openxmlformats.org/officeDocument/2006/relationships" xmlns:p188="http://schemas.microsoft.com/office/powerpoint/2018/8/main">
  <p188:cm id="{504EFDA3-82E7-4E3E-9855-CCD7AA4E3763}" authorId="{04956297-415F-20DF-CBB7-B7F8E1B27DDC}" created="2023-12-08T15:11:52.239">
    <pc:sldMkLst xmlns:pc="http://schemas.microsoft.com/office/powerpoint/2013/main/command">
      <pc:docMk/>
      <pc:sldMk cId="1453165523" sldId="905"/>
    </pc:sldMkLst>
    <p188:txBody>
      <a:bodyPr/>
      <a:lstStyle/>
      <a:p>
        <a:r>
          <a:rPr lang="en-US"/>
          <a:t>Added notes </a:t>
        </a:r>
      </a:p>
    </p188:txBody>
  </p188:cm>
</p188:cmLst>
</file>

<file path=ppt/comments/modernComment_38A_4F7C1E40.xml><?xml version="1.0" encoding="utf-8"?>
<p188:cmLst xmlns:a="http://schemas.openxmlformats.org/drawingml/2006/main" xmlns:r="http://schemas.openxmlformats.org/officeDocument/2006/relationships" xmlns:p188="http://schemas.microsoft.com/office/powerpoint/2018/8/main">
  <p188:cm id="{8ADCA540-CDBB-460A-A9A7-A3C6745DFFB7}" authorId="{04956297-415F-20DF-CBB7-B7F8E1B27DDC}" created="2023-12-08T15:10:43.258">
    <pc:sldMkLst xmlns:pc="http://schemas.microsoft.com/office/powerpoint/2013/main/command">
      <pc:docMk/>
      <pc:sldMk cId="1333534272" sldId="906"/>
    </pc:sldMkLst>
    <p188:txBody>
      <a:bodyPr/>
      <a:lstStyle/>
      <a:p>
        <a:r>
          <a:rPr lang="en-US"/>
          <a:t>Added notes</a:t>
        </a:r>
      </a:p>
    </p188:txBody>
  </p188:cm>
</p188:cmLst>
</file>

<file path=ppt/comments/modernComment_38B_3E12DFF6.xml><?xml version="1.0" encoding="utf-8"?>
<p188:cmLst xmlns:a="http://schemas.openxmlformats.org/drawingml/2006/main" xmlns:r="http://schemas.openxmlformats.org/officeDocument/2006/relationships" xmlns:p188="http://schemas.microsoft.com/office/powerpoint/2018/8/main">
  <p188:cm id="{56E4CB19-ECA4-4D96-AD3E-694153DE5DD0}" authorId="{04956297-415F-20DF-CBB7-B7F8E1B27DDC}" created="2023-12-08T15:10:36.943">
    <pc:sldMkLst xmlns:pc="http://schemas.microsoft.com/office/powerpoint/2013/main/command">
      <pc:docMk/>
      <pc:sldMk cId="1041424374" sldId="907"/>
    </pc:sldMkLst>
    <p188:txBody>
      <a:bodyPr/>
      <a:lstStyle/>
      <a:p>
        <a:r>
          <a:rPr lang="en-US"/>
          <a:t>Added notes </a:t>
        </a:r>
      </a:p>
    </p188:txBody>
  </p188:cm>
</p188:cmLst>
</file>

<file path=ppt/comments/modernComment_38D_3929EF32.xml><?xml version="1.0" encoding="utf-8"?>
<p188:cmLst xmlns:a="http://schemas.openxmlformats.org/drawingml/2006/main" xmlns:r="http://schemas.openxmlformats.org/officeDocument/2006/relationships" xmlns:p188="http://schemas.microsoft.com/office/powerpoint/2018/8/main">
  <p188:cm id="{CF78C7C9-0664-4F1C-B5B7-AA71623CED29}" authorId="{04956297-415F-20DF-CBB7-B7F8E1B27DDC}" created="2023-12-08T15:10:59.530">
    <pc:sldMkLst xmlns:pc="http://schemas.microsoft.com/office/powerpoint/2013/main/command">
      <pc:docMk/>
      <pc:sldMk cId="959049522" sldId="909"/>
    </pc:sldMkLst>
    <p188:txBody>
      <a:bodyPr/>
      <a:lstStyle/>
      <a:p>
        <a:r>
          <a:rPr lang="en-US"/>
          <a:t>New slide</a:t>
        </a:r>
      </a:p>
    </p188:txBody>
  </p188:cm>
</p188:cmLst>
</file>

<file path=ppt/comments/modernComment_38E_592C3EBD.xml><?xml version="1.0" encoding="utf-8"?>
<p188:cmLst xmlns:a="http://schemas.openxmlformats.org/drawingml/2006/main" xmlns:r="http://schemas.openxmlformats.org/officeDocument/2006/relationships" xmlns:p188="http://schemas.microsoft.com/office/powerpoint/2018/8/main">
  <p188:cm id="{7B5B0452-0F25-4789-9901-DE5412B7FBCB}" authorId="{04956297-415F-20DF-CBB7-B7F8E1B27DDC}" created="2023-12-08T15:08:58.584">
    <pc:sldMkLst xmlns:pc="http://schemas.microsoft.com/office/powerpoint/2013/main/command">
      <pc:docMk/>
      <pc:sldMk cId="1496071869" sldId="910"/>
    </pc:sldMkLst>
    <p188:txBody>
      <a:bodyPr/>
      <a:lstStyle/>
      <a:p>
        <a:r>
          <a:rPr lang="en-US"/>
          <a:t>New slide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83D63-11D3-4C45-B252-6513F44AD7B6}"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3C6EC66C-5782-447B-9BE3-3BA5A672B0A0}">
      <dgm:prSet phldrT="[Text]"/>
      <dgm:spPr/>
      <dgm:t>
        <a:bodyPr/>
        <a:lstStyle/>
        <a:p>
          <a:r>
            <a:rPr lang="en-US" dirty="0"/>
            <a:t>Past </a:t>
          </a:r>
        </a:p>
      </dgm:t>
    </dgm:pt>
    <dgm:pt modelId="{44D35B3F-804B-4E75-8C0B-DD59FC150623}" type="parTrans" cxnId="{D6E71A6B-A1E2-4290-9C38-31896B1EAABB}">
      <dgm:prSet/>
      <dgm:spPr/>
      <dgm:t>
        <a:bodyPr/>
        <a:lstStyle/>
        <a:p>
          <a:endParaRPr lang="en-US"/>
        </a:p>
      </dgm:t>
    </dgm:pt>
    <dgm:pt modelId="{F895D05B-2811-4435-96CD-E246EF354B0E}" type="sibTrans" cxnId="{D6E71A6B-A1E2-4290-9C38-31896B1EAABB}">
      <dgm:prSet/>
      <dgm:spPr/>
      <dgm:t>
        <a:bodyPr/>
        <a:lstStyle/>
        <a:p>
          <a:endParaRPr lang="en-US"/>
        </a:p>
      </dgm:t>
    </dgm:pt>
    <dgm:pt modelId="{563446C8-2D00-47FC-90BD-298C9B8B0B88}" type="pres">
      <dgm:prSet presAssocID="{21983D63-11D3-4C45-B252-6513F44AD7B6}" presName="Name0" presStyleCnt="0">
        <dgm:presLayoutVars>
          <dgm:chMax val="7"/>
          <dgm:dir/>
          <dgm:resizeHandles val="exact"/>
        </dgm:presLayoutVars>
      </dgm:prSet>
      <dgm:spPr/>
    </dgm:pt>
    <dgm:pt modelId="{53E1686A-6336-4554-B974-369BDA7CFBB1}" type="pres">
      <dgm:prSet presAssocID="{21983D63-11D3-4C45-B252-6513F44AD7B6}" presName="ellipse1" presStyleLbl="vennNode1" presStyleIdx="0" presStyleCnt="1" custScaleX="100000" custScaleY="104913" custLinFactNeighborX="26135" custLinFactNeighborY="2264">
        <dgm:presLayoutVars>
          <dgm:bulletEnabled val="1"/>
        </dgm:presLayoutVars>
      </dgm:prSet>
      <dgm:spPr/>
    </dgm:pt>
  </dgm:ptLst>
  <dgm:cxnLst>
    <dgm:cxn modelId="{207B2F2E-843F-4B3F-9441-8DDB1CDD315B}" type="presOf" srcId="{21983D63-11D3-4C45-B252-6513F44AD7B6}" destId="{563446C8-2D00-47FC-90BD-298C9B8B0B88}" srcOrd="0" destOrd="0" presId="urn:microsoft.com/office/officeart/2005/8/layout/rings+Icon"/>
    <dgm:cxn modelId="{D6E71A6B-A1E2-4290-9C38-31896B1EAABB}" srcId="{21983D63-11D3-4C45-B252-6513F44AD7B6}" destId="{3C6EC66C-5782-447B-9BE3-3BA5A672B0A0}" srcOrd="0" destOrd="0" parTransId="{44D35B3F-804B-4E75-8C0B-DD59FC150623}" sibTransId="{F895D05B-2811-4435-96CD-E246EF354B0E}"/>
    <dgm:cxn modelId="{8152CFDC-3598-4A1D-9DA4-3342B78F0313}" type="presOf" srcId="{3C6EC66C-5782-447B-9BE3-3BA5A672B0A0}" destId="{53E1686A-6336-4554-B974-369BDA7CFBB1}" srcOrd="0" destOrd="0" presId="urn:microsoft.com/office/officeart/2005/8/layout/rings+Icon"/>
    <dgm:cxn modelId="{A70AC882-4173-4B68-9E50-3AD39AA9B915}" type="presParOf" srcId="{563446C8-2D00-47FC-90BD-298C9B8B0B88}" destId="{53E1686A-6336-4554-B974-369BDA7CFBB1}" srcOrd="0"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113011-B441-4C9B-A2BB-B771CA23A830}" type="doc">
      <dgm:prSet loTypeId="urn:microsoft.com/office/officeart/2005/8/layout/venn1" loCatId="relationship" qsTypeId="urn:microsoft.com/office/officeart/2005/8/quickstyle/simple1" qsCatId="simple" csTypeId="urn:microsoft.com/office/officeart/2005/8/colors/accent1_2" csCatId="accent1" phldr="1"/>
      <dgm:spPr/>
    </dgm:pt>
    <dgm:pt modelId="{2A653D09-E072-42C6-AB03-82DAAFC10464}">
      <dgm:prSet phldrT="[Text]" custT="1"/>
      <dgm:spPr/>
      <dgm:t>
        <a:bodyPr/>
        <a:lstStyle/>
        <a:p>
          <a:r>
            <a:rPr lang="en-US" sz="3400" dirty="0"/>
            <a:t>Present </a:t>
          </a:r>
        </a:p>
      </dgm:t>
    </dgm:pt>
    <dgm:pt modelId="{4D2D5495-0A8B-4CBE-9507-F98B9E0296A0}" type="sibTrans" cxnId="{A5E960A5-6F7D-4111-AF9B-8F4F9CE5D084}">
      <dgm:prSet/>
      <dgm:spPr/>
      <dgm:t>
        <a:bodyPr/>
        <a:lstStyle/>
        <a:p>
          <a:endParaRPr lang="en-US"/>
        </a:p>
      </dgm:t>
    </dgm:pt>
    <dgm:pt modelId="{1E7217A9-2CE8-4580-818C-C955247225F1}" type="parTrans" cxnId="{A5E960A5-6F7D-4111-AF9B-8F4F9CE5D084}">
      <dgm:prSet/>
      <dgm:spPr/>
      <dgm:t>
        <a:bodyPr/>
        <a:lstStyle/>
        <a:p>
          <a:endParaRPr lang="en-US"/>
        </a:p>
      </dgm:t>
    </dgm:pt>
    <dgm:pt modelId="{269846F9-0F32-47D1-90D1-ED3335D0C1F5}" type="pres">
      <dgm:prSet presAssocID="{3C113011-B441-4C9B-A2BB-B771CA23A830}" presName="compositeShape" presStyleCnt="0">
        <dgm:presLayoutVars>
          <dgm:chMax val="7"/>
          <dgm:dir/>
          <dgm:resizeHandles val="exact"/>
        </dgm:presLayoutVars>
      </dgm:prSet>
      <dgm:spPr/>
    </dgm:pt>
    <dgm:pt modelId="{A6FE5B04-28F4-436D-BA52-91B3FD4B3D17}" type="pres">
      <dgm:prSet presAssocID="{2A653D09-E072-42C6-AB03-82DAAFC10464}" presName="circ1TxSh" presStyleLbl="vennNode1" presStyleIdx="0" presStyleCnt="1" custScaleX="93480" custScaleY="87954" custLinFactNeighborX="76475" custLinFactNeighborY="-179"/>
      <dgm:spPr/>
    </dgm:pt>
  </dgm:ptLst>
  <dgm:cxnLst>
    <dgm:cxn modelId="{1DCF5184-4F4D-4066-BA7C-F70727D79EC1}" type="presOf" srcId="{3C113011-B441-4C9B-A2BB-B771CA23A830}" destId="{269846F9-0F32-47D1-90D1-ED3335D0C1F5}" srcOrd="0" destOrd="0" presId="urn:microsoft.com/office/officeart/2005/8/layout/venn1"/>
    <dgm:cxn modelId="{E70CDBA0-97E6-4121-AEE8-CB007E481C34}" type="presOf" srcId="{2A653D09-E072-42C6-AB03-82DAAFC10464}" destId="{A6FE5B04-28F4-436D-BA52-91B3FD4B3D17}" srcOrd="0" destOrd="0" presId="urn:microsoft.com/office/officeart/2005/8/layout/venn1"/>
    <dgm:cxn modelId="{A5E960A5-6F7D-4111-AF9B-8F4F9CE5D084}" srcId="{3C113011-B441-4C9B-A2BB-B771CA23A830}" destId="{2A653D09-E072-42C6-AB03-82DAAFC10464}" srcOrd="0" destOrd="0" parTransId="{1E7217A9-2CE8-4580-818C-C955247225F1}" sibTransId="{4D2D5495-0A8B-4CBE-9507-F98B9E0296A0}"/>
    <dgm:cxn modelId="{CB160492-9586-4314-89B2-A40CF1945EFD}" type="presParOf" srcId="{269846F9-0F32-47D1-90D1-ED3335D0C1F5}" destId="{A6FE5B04-28F4-436D-BA52-91B3FD4B3D17}"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C164BB-AF85-4F56-9D2D-A6C6D32FD70A}" type="doc">
      <dgm:prSet loTypeId="urn:microsoft.com/office/officeart/2005/8/layout/venn1" loCatId="relationship" qsTypeId="urn:microsoft.com/office/officeart/2005/8/quickstyle/simple1" qsCatId="simple" csTypeId="urn:microsoft.com/office/officeart/2005/8/colors/accent1_2" csCatId="accent1" phldr="1"/>
      <dgm:spPr/>
    </dgm:pt>
    <dgm:pt modelId="{F39D7BEB-B465-4BE4-BA39-0EE817A849E7}">
      <dgm:prSet phldrT="[Text]" custT="1"/>
      <dgm:spPr/>
      <dgm:t>
        <a:bodyPr/>
        <a:lstStyle/>
        <a:p>
          <a:r>
            <a:rPr lang="en-US" sz="3400" dirty="0"/>
            <a:t>Present </a:t>
          </a:r>
        </a:p>
      </dgm:t>
    </dgm:pt>
    <dgm:pt modelId="{9ACFA842-C50B-42E5-9D0C-10D7B122D68B}" type="parTrans" cxnId="{FDC92482-9F50-4BC4-B2D7-A97DB390C6D9}">
      <dgm:prSet/>
      <dgm:spPr/>
      <dgm:t>
        <a:bodyPr/>
        <a:lstStyle/>
        <a:p>
          <a:endParaRPr lang="en-US"/>
        </a:p>
      </dgm:t>
    </dgm:pt>
    <dgm:pt modelId="{438A0D70-A825-4826-A8B3-82A77895EF2A}" type="sibTrans" cxnId="{FDC92482-9F50-4BC4-B2D7-A97DB390C6D9}">
      <dgm:prSet/>
      <dgm:spPr/>
      <dgm:t>
        <a:bodyPr/>
        <a:lstStyle/>
        <a:p>
          <a:endParaRPr lang="en-US"/>
        </a:p>
      </dgm:t>
    </dgm:pt>
    <dgm:pt modelId="{1D60CEC2-0A78-474E-A99C-F7C7CEEC6B62}" type="pres">
      <dgm:prSet presAssocID="{7CC164BB-AF85-4F56-9D2D-A6C6D32FD70A}" presName="compositeShape" presStyleCnt="0">
        <dgm:presLayoutVars>
          <dgm:chMax val="7"/>
          <dgm:dir/>
          <dgm:resizeHandles val="exact"/>
        </dgm:presLayoutVars>
      </dgm:prSet>
      <dgm:spPr/>
    </dgm:pt>
    <dgm:pt modelId="{5E26FB70-377B-4F68-9FC4-14DB565D8FEF}" type="pres">
      <dgm:prSet presAssocID="{F39D7BEB-B465-4BE4-BA39-0EE817A849E7}" presName="circ1TxSh" presStyleLbl="vennNode1" presStyleIdx="0" presStyleCnt="1" custLinFactNeighborX="5262" custLinFactNeighborY="-15230"/>
      <dgm:spPr/>
    </dgm:pt>
  </dgm:ptLst>
  <dgm:cxnLst>
    <dgm:cxn modelId="{85400D27-A1BB-4260-BD4A-BBAF30829C11}" type="presOf" srcId="{7CC164BB-AF85-4F56-9D2D-A6C6D32FD70A}" destId="{1D60CEC2-0A78-474E-A99C-F7C7CEEC6B62}" srcOrd="0" destOrd="0" presId="urn:microsoft.com/office/officeart/2005/8/layout/venn1"/>
    <dgm:cxn modelId="{FDC92482-9F50-4BC4-B2D7-A97DB390C6D9}" srcId="{7CC164BB-AF85-4F56-9D2D-A6C6D32FD70A}" destId="{F39D7BEB-B465-4BE4-BA39-0EE817A849E7}" srcOrd="0" destOrd="0" parTransId="{9ACFA842-C50B-42E5-9D0C-10D7B122D68B}" sibTransId="{438A0D70-A825-4826-A8B3-82A77895EF2A}"/>
    <dgm:cxn modelId="{E6A3B7D8-B724-48B6-9BED-FDCA22BD88A1}" type="presOf" srcId="{F39D7BEB-B465-4BE4-BA39-0EE817A849E7}" destId="{5E26FB70-377B-4F68-9FC4-14DB565D8FEF}" srcOrd="0" destOrd="0" presId="urn:microsoft.com/office/officeart/2005/8/layout/venn1"/>
    <dgm:cxn modelId="{0F12882E-EE8F-47F6-8666-38A1C6F59288}" type="presParOf" srcId="{1D60CEC2-0A78-474E-A99C-F7C7CEEC6B62}" destId="{5E26FB70-377B-4F68-9FC4-14DB565D8FEF}"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C164BB-AF85-4F56-9D2D-A6C6D32FD70A}" type="doc">
      <dgm:prSet loTypeId="urn:microsoft.com/office/officeart/2005/8/layout/venn1" loCatId="relationship" qsTypeId="urn:microsoft.com/office/officeart/2005/8/quickstyle/simple1" qsCatId="simple" csTypeId="urn:microsoft.com/office/officeart/2005/8/colors/accent1_2" csCatId="accent1" phldr="1"/>
      <dgm:spPr/>
    </dgm:pt>
    <dgm:pt modelId="{F39D7BEB-B465-4BE4-BA39-0EE817A849E7}">
      <dgm:prSet phldrT="[Text]" custT="1"/>
      <dgm:spPr/>
      <dgm:t>
        <a:bodyPr/>
        <a:lstStyle/>
        <a:p>
          <a:r>
            <a:rPr lang="en-US" sz="3400" dirty="0"/>
            <a:t>Future </a:t>
          </a:r>
        </a:p>
      </dgm:t>
    </dgm:pt>
    <dgm:pt modelId="{9ACFA842-C50B-42E5-9D0C-10D7B122D68B}" type="parTrans" cxnId="{FDC92482-9F50-4BC4-B2D7-A97DB390C6D9}">
      <dgm:prSet/>
      <dgm:spPr/>
      <dgm:t>
        <a:bodyPr/>
        <a:lstStyle/>
        <a:p>
          <a:endParaRPr lang="en-US"/>
        </a:p>
      </dgm:t>
    </dgm:pt>
    <dgm:pt modelId="{438A0D70-A825-4826-A8B3-82A77895EF2A}" type="sibTrans" cxnId="{FDC92482-9F50-4BC4-B2D7-A97DB390C6D9}">
      <dgm:prSet/>
      <dgm:spPr/>
      <dgm:t>
        <a:bodyPr/>
        <a:lstStyle/>
        <a:p>
          <a:endParaRPr lang="en-US"/>
        </a:p>
      </dgm:t>
    </dgm:pt>
    <dgm:pt modelId="{1D60CEC2-0A78-474E-A99C-F7C7CEEC6B62}" type="pres">
      <dgm:prSet presAssocID="{7CC164BB-AF85-4F56-9D2D-A6C6D32FD70A}" presName="compositeShape" presStyleCnt="0">
        <dgm:presLayoutVars>
          <dgm:chMax val="7"/>
          <dgm:dir/>
          <dgm:resizeHandles val="exact"/>
        </dgm:presLayoutVars>
      </dgm:prSet>
      <dgm:spPr/>
    </dgm:pt>
    <dgm:pt modelId="{5E26FB70-377B-4F68-9FC4-14DB565D8FEF}" type="pres">
      <dgm:prSet presAssocID="{F39D7BEB-B465-4BE4-BA39-0EE817A849E7}" presName="circ1TxSh" presStyleLbl="vennNode1" presStyleIdx="0" presStyleCnt="1" custLinFactNeighborX="5262" custLinFactNeighborY="-15230"/>
      <dgm:spPr/>
    </dgm:pt>
  </dgm:ptLst>
  <dgm:cxnLst>
    <dgm:cxn modelId="{85400D27-A1BB-4260-BD4A-BBAF30829C11}" type="presOf" srcId="{7CC164BB-AF85-4F56-9D2D-A6C6D32FD70A}" destId="{1D60CEC2-0A78-474E-A99C-F7C7CEEC6B62}" srcOrd="0" destOrd="0" presId="urn:microsoft.com/office/officeart/2005/8/layout/venn1"/>
    <dgm:cxn modelId="{FDC92482-9F50-4BC4-B2D7-A97DB390C6D9}" srcId="{7CC164BB-AF85-4F56-9D2D-A6C6D32FD70A}" destId="{F39D7BEB-B465-4BE4-BA39-0EE817A849E7}" srcOrd="0" destOrd="0" parTransId="{9ACFA842-C50B-42E5-9D0C-10D7B122D68B}" sibTransId="{438A0D70-A825-4826-A8B3-82A77895EF2A}"/>
    <dgm:cxn modelId="{E6A3B7D8-B724-48B6-9BED-FDCA22BD88A1}" type="presOf" srcId="{F39D7BEB-B465-4BE4-BA39-0EE817A849E7}" destId="{5E26FB70-377B-4F68-9FC4-14DB565D8FEF}" srcOrd="0" destOrd="0" presId="urn:microsoft.com/office/officeart/2005/8/layout/venn1"/>
    <dgm:cxn modelId="{0F12882E-EE8F-47F6-8666-38A1C6F59288}" type="presParOf" srcId="{1D60CEC2-0A78-474E-A99C-F7C7CEEC6B62}" destId="{5E26FB70-377B-4F68-9FC4-14DB565D8FEF}"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C164BB-AF85-4F56-9D2D-A6C6D32FD70A}" type="doc">
      <dgm:prSet loTypeId="urn:microsoft.com/office/officeart/2005/8/layout/venn1" loCatId="relationship" qsTypeId="urn:microsoft.com/office/officeart/2005/8/quickstyle/simple1" qsCatId="simple" csTypeId="urn:microsoft.com/office/officeart/2005/8/colors/accent1_2" csCatId="accent1" phldr="1"/>
      <dgm:spPr/>
    </dgm:pt>
    <dgm:pt modelId="{F39D7BEB-B465-4BE4-BA39-0EE817A849E7}">
      <dgm:prSet phldrT="[Text]" custT="1"/>
      <dgm:spPr/>
      <dgm:t>
        <a:bodyPr/>
        <a:lstStyle/>
        <a:p>
          <a:r>
            <a:rPr lang="en-US" sz="3400" dirty="0"/>
            <a:t>Culture</a:t>
          </a:r>
        </a:p>
      </dgm:t>
    </dgm:pt>
    <dgm:pt modelId="{9ACFA842-C50B-42E5-9D0C-10D7B122D68B}" type="parTrans" cxnId="{FDC92482-9F50-4BC4-B2D7-A97DB390C6D9}">
      <dgm:prSet/>
      <dgm:spPr/>
      <dgm:t>
        <a:bodyPr/>
        <a:lstStyle/>
        <a:p>
          <a:endParaRPr lang="en-US"/>
        </a:p>
      </dgm:t>
    </dgm:pt>
    <dgm:pt modelId="{438A0D70-A825-4826-A8B3-82A77895EF2A}" type="sibTrans" cxnId="{FDC92482-9F50-4BC4-B2D7-A97DB390C6D9}">
      <dgm:prSet/>
      <dgm:spPr/>
      <dgm:t>
        <a:bodyPr/>
        <a:lstStyle/>
        <a:p>
          <a:endParaRPr lang="en-US"/>
        </a:p>
      </dgm:t>
    </dgm:pt>
    <dgm:pt modelId="{1D60CEC2-0A78-474E-A99C-F7C7CEEC6B62}" type="pres">
      <dgm:prSet presAssocID="{7CC164BB-AF85-4F56-9D2D-A6C6D32FD70A}" presName="compositeShape" presStyleCnt="0">
        <dgm:presLayoutVars>
          <dgm:chMax val="7"/>
          <dgm:dir/>
          <dgm:resizeHandles val="exact"/>
        </dgm:presLayoutVars>
      </dgm:prSet>
      <dgm:spPr/>
    </dgm:pt>
    <dgm:pt modelId="{5E26FB70-377B-4F68-9FC4-14DB565D8FEF}" type="pres">
      <dgm:prSet presAssocID="{F39D7BEB-B465-4BE4-BA39-0EE817A849E7}" presName="circ1TxSh" presStyleLbl="vennNode1" presStyleIdx="0" presStyleCnt="1" custLinFactNeighborX="10916"/>
      <dgm:spPr/>
    </dgm:pt>
  </dgm:ptLst>
  <dgm:cxnLst>
    <dgm:cxn modelId="{85400D27-A1BB-4260-BD4A-BBAF30829C11}" type="presOf" srcId="{7CC164BB-AF85-4F56-9D2D-A6C6D32FD70A}" destId="{1D60CEC2-0A78-474E-A99C-F7C7CEEC6B62}" srcOrd="0" destOrd="0" presId="urn:microsoft.com/office/officeart/2005/8/layout/venn1"/>
    <dgm:cxn modelId="{FDC92482-9F50-4BC4-B2D7-A97DB390C6D9}" srcId="{7CC164BB-AF85-4F56-9D2D-A6C6D32FD70A}" destId="{F39D7BEB-B465-4BE4-BA39-0EE817A849E7}" srcOrd="0" destOrd="0" parTransId="{9ACFA842-C50B-42E5-9D0C-10D7B122D68B}" sibTransId="{438A0D70-A825-4826-A8B3-82A77895EF2A}"/>
    <dgm:cxn modelId="{E6A3B7D8-B724-48B6-9BED-FDCA22BD88A1}" type="presOf" srcId="{F39D7BEB-B465-4BE4-BA39-0EE817A849E7}" destId="{5E26FB70-377B-4F68-9FC4-14DB565D8FEF}" srcOrd="0" destOrd="0" presId="urn:microsoft.com/office/officeart/2005/8/layout/venn1"/>
    <dgm:cxn modelId="{0F12882E-EE8F-47F6-8666-38A1C6F59288}" type="presParOf" srcId="{1D60CEC2-0A78-474E-A99C-F7C7CEEC6B62}" destId="{5E26FB70-377B-4F68-9FC4-14DB565D8FEF}"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C164BB-AF85-4F56-9D2D-A6C6D32FD70A}" type="doc">
      <dgm:prSet loTypeId="urn:microsoft.com/office/officeart/2005/8/layout/venn1" loCatId="relationship" qsTypeId="urn:microsoft.com/office/officeart/2005/8/quickstyle/simple1" qsCatId="simple" csTypeId="urn:microsoft.com/office/officeart/2005/8/colors/accent1_2" csCatId="accent1" phldr="1"/>
      <dgm:spPr/>
    </dgm:pt>
    <dgm:pt modelId="{1D60CEC2-0A78-474E-A99C-F7C7CEEC6B62}" type="pres">
      <dgm:prSet presAssocID="{7CC164BB-AF85-4F56-9D2D-A6C6D32FD70A}" presName="compositeShape" presStyleCnt="0">
        <dgm:presLayoutVars>
          <dgm:chMax val="7"/>
          <dgm:dir/>
          <dgm:resizeHandles val="exact"/>
        </dgm:presLayoutVars>
      </dgm:prSet>
      <dgm:spPr/>
    </dgm:pt>
  </dgm:ptLst>
  <dgm:cxnLst>
    <dgm:cxn modelId="{85400D27-A1BB-4260-BD4A-BBAF30829C11}" type="presOf" srcId="{7CC164BB-AF85-4F56-9D2D-A6C6D32FD70A}" destId="{1D60CEC2-0A78-474E-A99C-F7C7CEEC6B62}"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1686A-6336-4554-B974-369BDA7CFBB1}">
      <dsp:nvSpPr>
        <dsp:cNvPr id="0" name=""/>
        <dsp:cNvSpPr/>
      </dsp:nvSpPr>
      <dsp:spPr>
        <a:xfrm>
          <a:off x="770690" y="-83837"/>
          <a:ext cx="3412902" cy="358057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Past </a:t>
          </a:r>
        </a:p>
      </dsp:txBody>
      <dsp:txXfrm>
        <a:off x="1270498" y="440526"/>
        <a:ext cx="2413286" cy="2531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E5B04-28F4-436D-BA52-91B3FD4B3D17}">
      <dsp:nvSpPr>
        <dsp:cNvPr id="0" name=""/>
        <dsp:cNvSpPr/>
      </dsp:nvSpPr>
      <dsp:spPr>
        <a:xfrm>
          <a:off x="3362845" y="192244"/>
          <a:ext cx="3075127" cy="2893343"/>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Present </a:t>
          </a:r>
        </a:p>
      </dsp:txBody>
      <dsp:txXfrm>
        <a:off x="3813187" y="615964"/>
        <a:ext cx="2174443" cy="20459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6FB70-377B-4F68-9FC4-14DB565D8FEF}">
      <dsp:nvSpPr>
        <dsp:cNvPr id="0" name=""/>
        <dsp:cNvSpPr/>
      </dsp:nvSpPr>
      <dsp:spPr>
        <a:xfrm>
          <a:off x="520500" y="0"/>
          <a:ext cx="3086373" cy="3086373"/>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Present </a:t>
          </a:r>
        </a:p>
      </dsp:txBody>
      <dsp:txXfrm>
        <a:off x="972489" y="451989"/>
        <a:ext cx="2182395" cy="21823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6FB70-377B-4F68-9FC4-14DB565D8FEF}">
      <dsp:nvSpPr>
        <dsp:cNvPr id="0" name=""/>
        <dsp:cNvSpPr/>
      </dsp:nvSpPr>
      <dsp:spPr>
        <a:xfrm>
          <a:off x="520500" y="0"/>
          <a:ext cx="3086373" cy="3086373"/>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Future </a:t>
          </a:r>
        </a:p>
      </dsp:txBody>
      <dsp:txXfrm>
        <a:off x="972489" y="451989"/>
        <a:ext cx="2182395" cy="21823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6FB70-377B-4F68-9FC4-14DB565D8FEF}">
      <dsp:nvSpPr>
        <dsp:cNvPr id="0" name=""/>
        <dsp:cNvSpPr/>
      </dsp:nvSpPr>
      <dsp:spPr>
        <a:xfrm>
          <a:off x="711455" y="0"/>
          <a:ext cx="3044281" cy="3044281"/>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Culture</a:t>
          </a:r>
        </a:p>
      </dsp:txBody>
      <dsp:txXfrm>
        <a:off x="1157280" y="445825"/>
        <a:ext cx="2152631" cy="21526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7F3016-002E-4D52-9DAC-AD20E886AEC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B51874-8288-4C25-AEC7-A483C94C36B7}"/>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AD94647-A354-49C1-B915-DE2A561E768C}" type="datetimeFigureOut">
              <a:rPr lang="en-US" smtClean="0"/>
              <a:t>12/8/2023</a:t>
            </a:fld>
            <a:endParaRPr lang="en-US"/>
          </a:p>
        </p:txBody>
      </p:sp>
      <p:sp>
        <p:nvSpPr>
          <p:cNvPr id="4" name="Footer Placeholder 3">
            <a:extLst>
              <a:ext uri="{FF2B5EF4-FFF2-40B4-BE49-F238E27FC236}">
                <a16:creationId xmlns:a16="http://schemas.microsoft.com/office/drawing/2014/main" id="{E01DEFD1-047D-4826-A313-7C71E99C5AC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9F71E2-0BB9-4E63-B3BB-4A32687E39C6}"/>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9A20FA9-933B-4055-B623-B161FB4203BD}" type="slidenum">
              <a:rPr lang="en-US" smtClean="0"/>
              <a:t>‹#›</a:t>
            </a:fld>
            <a:endParaRPr lang="en-US"/>
          </a:p>
        </p:txBody>
      </p:sp>
    </p:spTree>
    <p:extLst>
      <p:ext uri="{BB962C8B-B14F-4D97-AF65-F5344CB8AC3E}">
        <p14:creationId xmlns:p14="http://schemas.microsoft.com/office/powerpoint/2010/main" val="31349306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6C49B14-315B-4773-9127-7263BEA3E692}" type="datetimeFigureOut">
              <a:rPr lang="en-US" smtClean="0"/>
              <a:t>12/8/2023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DDA8F80-A0EB-4796-B1B9-3B8D3D352CB3}" type="slidenum">
              <a:rPr lang="en-US" smtClean="0"/>
              <a:t>‹#›</a:t>
            </a:fld>
            <a:endParaRPr lang="en-US"/>
          </a:p>
        </p:txBody>
      </p:sp>
    </p:spTree>
    <p:extLst>
      <p:ext uri="{BB962C8B-B14F-4D97-AF65-F5344CB8AC3E}">
        <p14:creationId xmlns:p14="http://schemas.microsoft.com/office/powerpoint/2010/main" val="20234788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mailto:Regena.Frye@Chickasaw.net"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mailto:Amber.hoover@chickasaw.ne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Rot="1" noChangeAspect="1" noChangeArrowheads="1" noTextEdit="1"/>
          </p:cNvSpPr>
          <p:nvPr>
            <p:ph type="sldImg"/>
          </p:nvPr>
        </p:nvSpPr>
        <p:spPr bwMode="auto">
          <a:xfrm>
            <a:off x="423863" y="731838"/>
            <a:ext cx="6508750" cy="3662362"/>
          </a:xfrm>
          <a:noFill/>
          <a:ln>
            <a:solidFill>
              <a:srgbClr val="000000"/>
            </a:solidFill>
            <a:miter lim="800000"/>
            <a:headEnd/>
            <a:tailEnd/>
          </a:ln>
        </p:spPr>
      </p:sp>
      <p:sp>
        <p:nvSpPr>
          <p:cNvPr id="11268" name="Rectangle 3"/>
          <p:cNvSpPr>
            <a:spLocks noGrp="1" noChangeArrowheads="1"/>
          </p:cNvSpPr>
          <p:nvPr>
            <p:ph type="body" idx="1"/>
          </p:nvPr>
        </p:nvSpPr>
        <p:spPr bwMode="auto">
          <a:xfrm>
            <a:off x="736796" y="4642619"/>
            <a:ext cx="5877295" cy="4394054"/>
          </a:xfrm>
          <a:noFill/>
        </p:spPr>
        <p:txBody>
          <a:bodyPr wrap="square" numCol="1" anchor="t" anchorCtr="0" compatLnSpc="1">
            <a:prstTxWarp prst="textNoShape">
              <a:avLst/>
            </a:prstTxWarp>
          </a:bodyPr>
          <a:lstStyle/>
          <a:p>
            <a:pPr marL="342900" marR="0" lvl="0" indent="-342900">
              <a:spcBef>
                <a:spcPts val="0"/>
              </a:spcBef>
              <a:spcAft>
                <a:spcPts val="0"/>
              </a:spcAft>
              <a:buFont typeface="Symbol" panose="05050102010706020507" pitchFamily="18" charset="2"/>
              <a:buChar char=""/>
            </a:pP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Chokma</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Welcome to the educational training Introduction to Chickasaw Nation, Specialty Services.  My name is Regena Frye, and my name is Amber Hoover. We will serve as your presenters today. If you have questions that arise throughout the training, please unmute your microphone and ask. We will also save time at the end of the training for any additional questions.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1E2AC53C-75E4-40C1-B09B-A3821CBDF1FF}"/>
              </a:ext>
            </a:extLst>
          </p:cNvPr>
          <p:cNvSpPr>
            <a:spLocks noGrp="1"/>
          </p:cNvSpPr>
          <p:nvPr>
            <p:ph type="sldNum" sz="quarter" idx="5"/>
          </p:nvPr>
        </p:nvSpPr>
        <p:spPr/>
        <p:txBody>
          <a:bodyPr/>
          <a:lstStyle/>
          <a:p>
            <a:fld id="{FDDA8F80-A0EB-4796-B1B9-3B8D3D352CB3}" type="slidenum">
              <a:rPr lang="en-US" smtClean="0"/>
              <a:t>1</a:t>
            </a:fld>
            <a:endParaRPr lang="en-US"/>
          </a:p>
        </p:txBody>
      </p:sp>
    </p:spTree>
    <p:extLst>
      <p:ext uri="{BB962C8B-B14F-4D97-AF65-F5344CB8AC3E}">
        <p14:creationId xmlns:p14="http://schemas.microsoft.com/office/powerpoint/2010/main" val="3565180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 are taking this opportunity to integrate culture into our healing to wellness courts. Some specific ways we are doing this are listed below.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have been approved by our Culture and Humanities department to use the Chickasaw word for “beginning to heal.”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5000"/>
              </a:lnSpc>
              <a:spcBef>
                <a:spcPts val="0"/>
              </a:spcBef>
              <a:spcAft>
                <a:spcPts val="0"/>
              </a:spcAft>
              <a:buFont typeface="Courier New" panose="02070309020205020404" pitchFamily="49" charset="0"/>
              <a:buChar char="o"/>
            </a:pPr>
            <a:r>
              <a:rPr lang="en-US" sz="12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Masali</a:t>
            </a: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meaning “beginning to heal”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5000"/>
              </a:lnSpc>
              <a:spcBef>
                <a:spcPts val="0"/>
              </a:spcBef>
              <a:spcAft>
                <a:spcPts val="0"/>
              </a:spcAft>
              <a:buFont typeface="Wingdings" panose="05000000000000000000" pitchFamily="2" charset="2"/>
              <a:buChar char=""/>
            </a:pPr>
            <a:r>
              <a:rPr lang="en-US" sz="12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Masali</a:t>
            </a: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Healing to Wellness Courts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have staff from our Culture and Humanities Department as active members on our core planning committee.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Department of Family Services’ Director of Culture Engagement is involved in an </a:t>
            </a:r>
            <a:r>
              <a:rPr lang="en-US" sz="12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adhoc</a:t>
            </a: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committee to plan and discuss more specific cultural components.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0"/>
              </a:spcAft>
              <a:buFont typeface="Symbol" panose="05050102010706020507" pitchFamily="18" charset="2"/>
              <a:buChar char=""/>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Our primary focus is on ways to incentivize participants through cultural engagement activities and only use sanctions when it is necessary.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DDA8F80-A0EB-4796-B1B9-3B8D3D352CB3}" type="slidenum">
              <a:rPr lang="en-US" smtClean="0"/>
              <a:t>10</a:t>
            </a:fld>
            <a:endParaRPr lang="en-US"/>
          </a:p>
        </p:txBody>
      </p:sp>
    </p:spTree>
    <p:extLst>
      <p:ext uri="{BB962C8B-B14F-4D97-AF65-F5344CB8AC3E}">
        <p14:creationId xmlns:p14="http://schemas.microsoft.com/office/powerpoint/2010/main" val="3175058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Key Components: The Foundation, Framework and Fuel for Healing to Wellness Court(s)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endParaRPr lang="en-US" sz="11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DDA8F80-A0EB-4796-B1B9-3B8D3D352CB3}" type="slidenum">
              <a:rPr lang="en-US" smtClean="0"/>
              <a:t>11</a:t>
            </a:fld>
            <a:endParaRPr lang="en-US"/>
          </a:p>
        </p:txBody>
      </p:sp>
    </p:spTree>
    <p:extLst>
      <p:ext uri="{BB962C8B-B14F-4D97-AF65-F5344CB8AC3E}">
        <p14:creationId xmlns:p14="http://schemas.microsoft.com/office/powerpoint/2010/main" val="2186566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Individual and Community Healing Focus: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Tribal Healing to Wellness Court(s) brings together alcohol and drug treatment, community healing resources, and the tribal justice process by using a team approach to achieve the physical and spiritual healing of the individual served, and to promote native nation building and the well-being of the community.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DDA8F80-A0EB-4796-B1B9-3B8D3D352CB3}" type="slidenum">
              <a:rPr lang="en-US" smtClean="0"/>
              <a:t>12</a:t>
            </a:fld>
            <a:endParaRPr lang="en-US"/>
          </a:p>
        </p:txBody>
      </p:sp>
    </p:spTree>
    <p:extLst>
      <p:ext uri="{BB962C8B-B14F-4D97-AF65-F5344CB8AC3E}">
        <p14:creationId xmlns:p14="http://schemas.microsoft.com/office/powerpoint/2010/main" val="1606107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Referral Points and Legal Process: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Participants enter Tribal Healing to Wellness Court(s) through various referral points and legal processes that promote tribal sovereignty and the participant’s due (fair) process rights.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DDA8F80-A0EB-4796-B1B9-3B8D3D352CB3}" type="slidenum">
              <a:rPr lang="en-US" smtClean="0"/>
              <a:t>13</a:t>
            </a:fld>
            <a:endParaRPr lang="en-US"/>
          </a:p>
        </p:txBody>
      </p:sp>
    </p:spTree>
    <p:extLst>
      <p:ext uri="{BB962C8B-B14F-4D97-AF65-F5344CB8AC3E}">
        <p14:creationId xmlns:p14="http://schemas.microsoft.com/office/powerpoint/2010/main" val="4099393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Screening and Eligibility: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Individuals are identified early through legal and clinical screening for eligibility and promptly referred to </a:t>
            </a:r>
            <a:r>
              <a:rPr lang="en-US" sz="1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Masali</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Healing to Wellness court, ADC program.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DDA8F80-A0EB-4796-B1B9-3B8D3D352CB3}" type="slidenum">
              <a:rPr lang="en-US" smtClean="0"/>
              <a:t>14</a:t>
            </a:fld>
            <a:endParaRPr lang="en-US"/>
          </a:p>
        </p:txBody>
      </p:sp>
    </p:spTree>
    <p:extLst>
      <p:ext uri="{BB962C8B-B14F-4D97-AF65-F5344CB8AC3E}">
        <p14:creationId xmlns:p14="http://schemas.microsoft.com/office/powerpoint/2010/main" val="799225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Identification of potential participants may be made by the prosecutor, defense attorney, treatment provider, or the Tribal Healing to Wellness Court(s). As soon as reasonably possible after the criminal complaint has been filed, the assigned prosecutor will review the matter to determine if the offender may be eligible for participation in the ADC program. If it is determined that an offender may be eligible for participation in the program, the prosecutor may notify the defendant, the defendant’s attorney, specialty services, or the Tribal Healing to Wellness Court(s) as to the offender’s potential eligibility to participate in the program. If the offender desires to be considered for the ADC program, the specialty services staff will be notified so they may screen potential participants for eligibility and acceptance into the program. If the defendant is eligible for the ADC program, a referral will be made to RRS for clinical assessment.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Chickasaw or other First Americans, 18 years of age or older, who are high risk and high need based on the evidenced-based risk/needs screening, the Global Appraisal of Individual Needs (GAIN) Progressive Approach to Assessment, and who have legal issues due to substance use disorder. </a:t>
            </a:r>
          </a:p>
          <a:p>
            <a:pPr algn="l"/>
            <a:endParaRPr lang="en-US" sz="18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DDA8F80-A0EB-4796-B1B9-3B8D3D352CB3}" type="slidenum">
              <a:rPr lang="en-US" smtClean="0"/>
              <a:t>15</a:t>
            </a:fld>
            <a:endParaRPr lang="en-US"/>
          </a:p>
        </p:txBody>
      </p:sp>
    </p:spTree>
    <p:extLst>
      <p:ext uri="{BB962C8B-B14F-4D97-AF65-F5344CB8AC3E}">
        <p14:creationId xmlns:p14="http://schemas.microsoft.com/office/powerpoint/2010/main" val="1839790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Eligibility and Disqualification Criteria: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Tribal healing to wellness court(s) will prioritize high criminogenic risk, high treatment needs offenders for participation into the program.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Potential Participants must: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 a member of a federally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recxognized</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tribe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hwo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resides with the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chickiasaw</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natin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Must be high criminogenic risk/ high treatment need as determined by the GAIN assessment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Must be at least 18 years of age.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Must have an identifiable dependency of addiction to alcohol, drugs or other substances or a person (who is not dependent or addicted) whose use of alcohol, drugs or other substances bring them into the criminal justice system.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Must have moderate to high substance use disorder including alcohol, drugs or other substances.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Must be willing to voluntarily participate in the ADC program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Must have pending criminal charges in the Chickasaw Nation District Court which are eligible for admission into the ADC program.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 soon as reasonably possible after the filing of the criminal complaint, the prosecutor will conduct a review of the case t6o determine if the individual is eligible for referral to the ADC program.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Disqualification criteria: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Under 18 years of age.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Prior conviction or pending charges of sex offense(s) (as defined by Chickasaw Code and federal law).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Non-native offenders.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Violent offender (as defined by Chickasaw Code and federal law).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Domestic violence offense(s) (as defined by Chickasaw Code and federal law).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excluded crimes and offenders who are disqualified from the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Masali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Healing to Wellness Court(s), ADC complies with the Chickasaw Code, federal law, and federal regulations.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200" b="0" i="0" u="none" strike="noStrike" baseline="0" dirty="0">
              <a:solidFill>
                <a:srgbClr val="000000"/>
              </a:solidFill>
              <a:latin typeface="Arial" panose="020B0604020202020204" pitchFamily="34" charset="0"/>
            </a:endParaRPr>
          </a:p>
          <a:p>
            <a:endParaRPr lang="en-US" sz="1200" b="0" i="0" u="none" strike="noStrike" baseline="0" dirty="0">
              <a:solidFill>
                <a:srgbClr val="000000"/>
              </a:solidFill>
              <a:latin typeface="Arial" panose="020B0604020202020204" pitchFamily="34" charset="0"/>
            </a:endParaRPr>
          </a:p>
          <a:p>
            <a:endParaRPr lang="en-US" sz="1200" b="0" i="0" u="none" strike="noStrike" baseline="0" dirty="0">
              <a:solidFill>
                <a:srgbClr val="000000"/>
              </a:solidFill>
              <a:latin typeface="Arial" panose="020B0604020202020204" pitchFamily="34" charset="0"/>
            </a:endParaRPr>
          </a:p>
          <a:p>
            <a:endParaRPr lang="en-US" sz="1200" b="0" i="0" u="none" strike="noStrike" baseline="0" dirty="0">
              <a:solidFill>
                <a:srgbClr val="000000"/>
              </a:solidFill>
              <a:latin typeface="Arial" panose="020B0604020202020204" pitchFamily="34" charset="0"/>
            </a:endParaRPr>
          </a:p>
          <a:p>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fld id="{FDDA8F80-A0EB-4796-B1B9-3B8D3D352CB3}" type="slidenum">
              <a:rPr lang="en-US" smtClean="0"/>
              <a:t>16</a:t>
            </a:fld>
            <a:endParaRPr lang="en-US"/>
          </a:p>
        </p:txBody>
      </p:sp>
    </p:spTree>
    <p:extLst>
      <p:ext uri="{BB962C8B-B14F-4D97-AF65-F5344CB8AC3E}">
        <p14:creationId xmlns:p14="http://schemas.microsoft.com/office/powerpoint/2010/main" val="2818606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b="1" i="0" u="none" strike="noStrike" baseline="0" dirty="0">
                <a:solidFill>
                  <a:srgbClr val="000000"/>
                </a:solidFill>
                <a:latin typeface="Arial" panose="020B0604020202020204" pitchFamily="34" charset="0"/>
              </a:rPr>
              <a:t> </a:t>
            </a:r>
            <a:r>
              <a:rPr lang="en-US" sz="1200" b="0" i="0" u="none" strike="noStrike" baseline="0" dirty="0">
                <a:solidFill>
                  <a:srgbClr val="000000"/>
                </a:solidFill>
                <a:latin typeface="Arial" panose="020B0604020202020204" pitchFamily="34" charset="0"/>
              </a:rPr>
              <a:t>1. The ADC committee will review all reports, documentation, and other relevant information as to the defendant’s eligibility to participate in the ADC program. If the committee determines that a potential participant is eligible and approves the participant for acceptance into the ADC program, the specialty services representative will notify the defendant and the defendant’s attorney, if applicable. </a:t>
            </a:r>
          </a:p>
          <a:p>
            <a:r>
              <a:rPr lang="en-US" sz="1200" b="0" i="0" u="none" strike="noStrike" baseline="0" dirty="0">
                <a:solidFill>
                  <a:srgbClr val="000000"/>
                </a:solidFill>
                <a:latin typeface="Arial" panose="020B0604020202020204" pitchFamily="34" charset="0"/>
              </a:rPr>
              <a:t>2. For statistical purposes, specialty services will keep a file of all cases presented to the committee for participation consideration and will indicate whether the adult was admitted into the program and, if not, why. </a:t>
            </a:r>
            <a:endParaRPr lang="en-US" dirty="0">
              <a:latin typeface="+mn-lt"/>
            </a:endParaRPr>
          </a:p>
          <a:p>
            <a:pPr marL="0" marR="0">
              <a:lnSpc>
                <a:spcPct val="107000"/>
              </a:lnSpc>
              <a:spcBef>
                <a:spcPts val="0"/>
              </a:spcBef>
              <a:spcAft>
                <a:spcPts val="0"/>
              </a:spcAft>
            </a:pPr>
            <a:r>
              <a:rPr lang="en-US" sz="1800" b="1" kern="1200" dirty="0">
                <a:effectLst/>
                <a:latin typeface="Times New Roman" panose="02020603050405020304" pitchFamily="18" charset="0"/>
                <a:ea typeface="Times New Roman" panose="02020603050405020304" pitchFamily="18" charset="0"/>
                <a:cs typeface="Times New Roman" panose="02020603050405020304" pitchFamily="18" charset="0"/>
              </a:rPr>
              <a:t>Referral, Screening, and Acceptance Process: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Consideration for the program: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ADC committee will review all reports, documentation, and other relevant information as to the defendant’s eligibility to participate in the ADC program. If the committee determines that a potential participant is eligible and approves the participant for acceptance into the ADC program, the specialty services representative will notify the defendant and the defendant’s attorney, if applicable.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statistical purposes, specialty services will keep a file of all cases presented to the committee for participation consideration and will indicate whether the adult was admitted into the program and, if not, why. </a:t>
            </a:r>
          </a:p>
          <a:p>
            <a:endParaRPr lang="en-US" dirty="0"/>
          </a:p>
        </p:txBody>
      </p:sp>
      <p:sp>
        <p:nvSpPr>
          <p:cNvPr id="4" name="Slide Number Placeholder 3"/>
          <p:cNvSpPr>
            <a:spLocks noGrp="1"/>
          </p:cNvSpPr>
          <p:nvPr>
            <p:ph type="sldNum" sz="quarter" idx="5"/>
          </p:nvPr>
        </p:nvSpPr>
        <p:spPr/>
        <p:txBody>
          <a:bodyPr/>
          <a:lstStyle/>
          <a:p>
            <a:fld id="{FDDA8F80-A0EB-4796-B1B9-3B8D3D352CB3}" type="slidenum">
              <a:rPr lang="en-US" smtClean="0"/>
              <a:t>17</a:t>
            </a:fld>
            <a:endParaRPr lang="en-US"/>
          </a:p>
        </p:txBody>
      </p:sp>
    </p:spTree>
    <p:extLst>
      <p:ext uri="{BB962C8B-B14F-4D97-AF65-F5344CB8AC3E}">
        <p14:creationId xmlns:p14="http://schemas.microsoft.com/office/powerpoint/2010/main" val="862139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kern="1200" dirty="0">
                <a:effectLst/>
                <a:latin typeface="Times New Roman" panose="02020603050405020304" pitchFamily="18" charset="0"/>
                <a:ea typeface="Times New Roman" panose="02020603050405020304" pitchFamily="18" charset="0"/>
                <a:cs typeface="Times New Roman" panose="02020603050405020304" pitchFamily="18" charset="0"/>
              </a:rPr>
              <a:t>Referral, Screening, and Acceptance Process: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Screening and assessment: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Upon receipt of the referral, the specialty services staff will schedule the clinical screening. If the defendant is to remain in custody, the specialty services staff will coordinate with the detention administrator, the time and location (in person or virtually) for the clinical assessment to be conducted prior to the defendant’s next court appearance.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Once all screenings and assessments are completed, the ADC committee will staff the defendant for potential acceptance into the ADC program.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Referral, Screening, and Acceptance Process: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Acceptance in the ADC program: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If the committee determines that a potential participant is eligible and appropriate for participation in the ADC program, the Tribal Healing to Wellness Court(s) will schedule the case for a plea hearing. At the plea hearing, the Tribal Healing to Wellness Court(s) will review all relevant plea documents and other relevant information, conduct an inquiry of the participant, and render a final decision as to whether the plea is accepted, and whether the offender is accepted into the ADC program. Upon the Tribal Healing to Wellness Court(s) approval, the specialty services will ensure that the participant agreement and consent to release confidential information are signed by the participant. Specialty services will submit the participant’s ADC phase one requirements, including the adult treatment requirements, house arrest or supervision conditions, and any other requirements that the committee has determined as appropriate for the benefit of the participant and necessary to address the adult’s substance use history and to enhance their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ability to complete the ADC program.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DDA8F80-A0EB-4796-B1B9-3B8D3D352CB3}" type="slidenum">
              <a:rPr lang="en-US" smtClean="0"/>
              <a:t>18</a:t>
            </a:fld>
            <a:endParaRPr lang="en-US"/>
          </a:p>
        </p:txBody>
      </p:sp>
    </p:spTree>
    <p:extLst>
      <p:ext uri="{BB962C8B-B14F-4D97-AF65-F5344CB8AC3E}">
        <p14:creationId xmlns:p14="http://schemas.microsoft.com/office/powerpoint/2010/main" val="972274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Key component number four: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Treatment and Rehabilitation: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Tribal Healing to Wellness Court(s) provides access to holistic, structured, and phased alcohol and drug abuse treatment and rehabilitation services that incorporate culture and tradition.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DDA8F80-A0EB-4796-B1B9-3B8D3D352CB3}" type="slidenum">
              <a:rPr lang="en-US" smtClean="0"/>
              <a:t>19</a:t>
            </a:fld>
            <a:endParaRPr lang="en-US"/>
          </a:p>
        </p:txBody>
      </p:sp>
    </p:spTree>
    <p:extLst>
      <p:ext uri="{BB962C8B-B14F-4D97-AF65-F5344CB8AC3E}">
        <p14:creationId xmlns:p14="http://schemas.microsoft.com/office/powerpoint/2010/main" val="1321459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Course objectives are: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Provide an overview of partnership between the Chickasaw Nation and Oklahoma state drug courts (within the Chickasaw Nation) prior to the US Supreme Court rulings.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Calibri" panose="020F0502020204030204" pitchFamily="34" charset="0"/>
              </a:rPr>
              <a:t>Provide an overview of how the US Supreme Court rulings effected partnership with the Chickasaw Nation and state drug courts (within the Chickasaw Nation).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Calibri" panose="020F0502020204030204" pitchFamily="34" charset="0"/>
              </a:rPr>
              <a:t>Provide an overview of how the Chickasaw Nation has responded to opportunities provided because of the US Supreme Court rulings. </a:t>
            </a:r>
            <a:endParaRPr lang="en-US" sz="1800" dirty="0">
              <a:effectLst/>
              <a:latin typeface="Times New Roman" panose="02020603050405020304" pitchFamily="18" charset="0"/>
              <a:ea typeface="Times New Roman" panose="02020603050405020304" pitchFamily="18" charset="0"/>
            </a:endParaRPr>
          </a:p>
          <a:p>
            <a:endParaRPr lang="en-US" sz="1100" dirty="0">
              <a:latin typeface="+mn-lt"/>
            </a:endParaRPr>
          </a:p>
        </p:txBody>
      </p:sp>
      <p:sp>
        <p:nvSpPr>
          <p:cNvPr id="4" name="Slide Number Placeholder 3"/>
          <p:cNvSpPr>
            <a:spLocks noGrp="1"/>
          </p:cNvSpPr>
          <p:nvPr>
            <p:ph type="sldNum" sz="quarter" idx="10"/>
          </p:nvPr>
        </p:nvSpPr>
        <p:spPr/>
        <p:txBody>
          <a:bodyPr/>
          <a:lstStyle/>
          <a:p>
            <a:fld id="{4920BF23-8048-4D40-B1D1-59578DCA46D2}" type="slidenum">
              <a:rPr lang="en-US" smtClean="0"/>
              <a:t>2</a:t>
            </a:fld>
            <a:endParaRPr lang="en-US"/>
          </a:p>
        </p:txBody>
      </p:sp>
    </p:spTree>
    <p:extLst>
      <p:ext uri="{BB962C8B-B14F-4D97-AF65-F5344CB8AC3E}">
        <p14:creationId xmlns:p14="http://schemas.microsoft.com/office/powerpoint/2010/main" val="3909093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Treatment and rehabilitation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Once we receive the referral from Specialty Services, the defendant will be scheduled with the navigator and therapist to complete the intake paper worker, substance use and mental health screener, substance use assessments and level of care (i.e., TCUD-V, SOGS, PHQ-9, GAD-7, ASI, LOCI-3, etc.).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defendant’s level of care (LOC) determines the level and type of services provided to them. Within Recovery and Restoration Services (RRS) we can provide traditional outpatient services and intensive outpatient services based on the defendants LOC.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 needed RRS provides individual sessions, weekly group opportunities, and family therapy. The Clinicians are trained in Motivational Enhancement Training and Cognitive Behavioral Therapy (MET/CBT), Dialectical Behavioral Therapy (DBT), Collaborative Assessment and Management of Suicidality (CAMS), Eye Movement Desensitization and Reprocessing (EMDR) and Moral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Reconation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Therapy (MRT). If indicated, referrals to the Chickasaw Nation Medical System can be made to address any medical assisted treatment needs or psychiatry needs. </a:t>
            </a:r>
          </a:p>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supportive services we can provide are navigational services that can assist with addressing with basic needs, employment, housing, etc. RRS has a peer support specialist to assist and guide those we serve through the process of recovery. They can relate to those we serve in a way clinicians are sometimes unable.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have designated cultural representatives embedded within our department to assist in infusing cultural values, processes and belief systems into the services provided through RRS.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have opportunities for lessons in Chickasaw history, language, arts, and crafts. </a:t>
            </a:r>
          </a:p>
          <a:p>
            <a:endParaRPr lang="en-US" dirty="0"/>
          </a:p>
        </p:txBody>
      </p:sp>
      <p:sp>
        <p:nvSpPr>
          <p:cNvPr id="4" name="Slide Number Placeholder 3"/>
          <p:cNvSpPr>
            <a:spLocks noGrp="1"/>
          </p:cNvSpPr>
          <p:nvPr>
            <p:ph type="sldNum" sz="quarter" idx="5"/>
          </p:nvPr>
        </p:nvSpPr>
        <p:spPr/>
        <p:txBody>
          <a:bodyPr/>
          <a:lstStyle/>
          <a:p>
            <a:fld id="{FDDA8F80-A0EB-4796-B1B9-3B8D3D352CB3}" type="slidenum">
              <a:rPr lang="en-US" smtClean="0"/>
              <a:t>20</a:t>
            </a:fld>
            <a:endParaRPr lang="en-US"/>
          </a:p>
        </p:txBody>
      </p:sp>
    </p:spTree>
    <p:extLst>
      <p:ext uri="{BB962C8B-B14F-4D97-AF65-F5344CB8AC3E}">
        <p14:creationId xmlns:p14="http://schemas.microsoft.com/office/powerpoint/2010/main" val="3411474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Intensive Supervision: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Tribal Healing to Wellness Court(s) participants are monitored through intensive supervision that includes frequent and random testing for alcohol and drug use, while participants and their families benefit from effective team-based case management.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DDA8F80-A0EB-4796-B1B9-3B8D3D352CB3}" type="slidenum">
              <a:rPr lang="en-US" smtClean="0"/>
              <a:t>21</a:t>
            </a:fld>
            <a:endParaRPr lang="en-US"/>
          </a:p>
        </p:txBody>
      </p:sp>
    </p:spTree>
    <p:extLst>
      <p:ext uri="{BB962C8B-B14F-4D97-AF65-F5344CB8AC3E}">
        <p14:creationId xmlns:p14="http://schemas.microsoft.com/office/powerpoint/2010/main" val="814194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Sanctions and Incentives: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Progressive rewards (or incentives) and consequences (or sanctions) are used to encourage participant compliance with the Tribal Healing to Wellness Court(s) requirements.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DDA8F80-A0EB-4796-B1B9-3B8D3D352CB3}" type="slidenum">
              <a:rPr lang="en-US" smtClean="0"/>
              <a:t>22</a:t>
            </a:fld>
            <a:endParaRPr lang="en-US"/>
          </a:p>
        </p:txBody>
      </p:sp>
    </p:spTree>
    <p:extLst>
      <p:ext uri="{BB962C8B-B14F-4D97-AF65-F5344CB8AC3E}">
        <p14:creationId xmlns:p14="http://schemas.microsoft.com/office/powerpoint/2010/main" val="1642759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Judicial Interaction: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ongoing involvement of a Tribal Healing to Wellness Court(s) judge with the ADC team and staffing, and ongoing Tribal Wellness Court(s) judge interaction with each participant are essential.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DDA8F80-A0EB-4796-B1B9-3B8D3D352CB3}" type="slidenum">
              <a:rPr lang="en-US" smtClean="0"/>
              <a:t>23</a:t>
            </a:fld>
            <a:endParaRPr lang="en-US"/>
          </a:p>
        </p:txBody>
      </p:sp>
    </p:spTree>
    <p:extLst>
      <p:ext uri="{BB962C8B-B14F-4D97-AF65-F5344CB8AC3E}">
        <p14:creationId xmlns:p14="http://schemas.microsoft.com/office/powerpoint/2010/main" val="1763795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Monitoring and Evaluation: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Process measurement, performance measurement, and evaluation are tools used to monitor and evaluate the achievement of program goals, identify needed improvements to the ADC and the tribal court process, determine participant progress, and provide information to governing bodies, interested community groups, and funding sources.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DDA8F80-A0EB-4796-B1B9-3B8D3D352CB3}" type="slidenum">
              <a:rPr lang="en-US" smtClean="0"/>
              <a:t>24</a:t>
            </a:fld>
            <a:endParaRPr lang="en-US"/>
          </a:p>
        </p:txBody>
      </p:sp>
    </p:spTree>
    <p:extLst>
      <p:ext uri="{BB962C8B-B14F-4D97-AF65-F5344CB8AC3E}">
        <p14:creationId xmlns:p14="http://schemas.microsoft.com/office/powerpoint/2010/main" val="3419037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Continuing Interdisciplinary and Community Education: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Continuing interdisciplinary and community education promotes effective Tribal Healing to Wellness Court(s) planning, implementation, and operation.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DDA8F80-A0EB-4796-B1B9-3B8D3D352CB3}" type="slidenum">
              <a:rPr lang="en-US" smtClean="0"/>
              <a:t>25</a:t>
            </a:fld>
            <a:endParaRPr lang="en-US"/>
          </a:p>
        </p:txBody>
      </p:sp>
    </p:spTree>
    <p:extLst>
      <p:ext uri="{BB962C8B-B14F-4D97-AF65-F5344CB8AC3E}">
        <p14:creationId xmlns:p14="http://schemas.microsoft.com/office/powerpoint/2010/main" val="1367517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Adult Drug Court team Interaction: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development and maintenance of ongoing commitments, communication, coordination, and cooperation among ADC team members, service providers, payers, the community, and relevant organizations.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DDA8F80-A0EB-4796-B1B9-3B8D3D352CB3}" type="slidenum">
              <a:rPr lang="en-US" smtClean="0"/>
              <a:t>26</a:t>
            </a:fld>
            <a:endParaRPr lang="en-US"/>
          </a:p>
        </p:txBody>
      </p:sp>
    </p:spTree>
    <p:extLst>
      <p:ext uri="{BB962C8B-B14F-4D97-AF65-F5344CB8AC3E}">
        <p14:creationId xmlns:p14="http://schemas.microsoft.com/office/powerpoint/2010/main" val="319547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ADC participants will be informed of their choices to decline or accept participation in the program.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For potential participants to make an informed decision regarding program participation, they will receive a complete orientation to the program prior to a plea.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ADC policy manual will identify the procedures for participant orientation, which are to: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Identify the ADC team member(s) responsible for completing program orientation.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Provide all participants with orientation and the participant handbook within the designated time.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Include the distribution and review of the participant handbook; and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Identify the documentation of a signature and date that the participant has been provided the orientation and a copy of the participant handbook. </a:t>
            </a:r>
          </a:p>
        </p:txBody>
      </p:sp>
      <p:sp>
        <p:nvSpPr>
          <p:cNvPr id="4" name="Slide Number Placeholder 3"/>
          <p:cNvSpPr>
            <a:spLocks noGrp="1"/>
          </p:cNvSpPr>
          <p:nvPr>
            <p:ph type="sldNum" sz="quarter" idx="5"/>
          </p:nvPr>
        </p:nvSpPr>
        <p:spPr/>
        <p:txBody>
          <a:bodyPr/>
          <a:lstStyle/>
          <a:p>
            <a:fld id="{FDDA8F80-A0EB-4796-B1B9-3B8D3D352CB3}" type="slidenum">
              <a:rPr lang="en-US" smtClean="0"/>
              <a:t>27</a:t>
            </a:fld>
            <a:endParaRPr lang="en-US"/>
          </a:p>
        </p:txBody>
      </p:sp>
    </p:spTree>
    <p:extLst>
      <p:ext uri="{BB962C8B-B14F-4D97-AF65-F5344CB8AC3E}">
        <p14:creationId xmlns:p14="http://schemas.microsoft.com/office/powerpoint/2010/main" val="2379068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Phases are the steps identified by the ADC team that participants must progress through to complete the ADC program. Phases are based on the risk and need levels of the participants. Commencement criteria are requirements participants must achieve to complete the treatment court program. Termination criteria are the guidelines used to release a participant from the treatment court program.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DDA8F80-A0EB-4796-B1B9-3B8D3D352CB3}" type="slidenum">
              <a:rPr lang="en-US" smtClean="0"/>
              <a:t>28</a:t>
            </a:fld>
            <a:endParaRPr lang="en-US"/>
          </a:p>
        </p:txBody>
      </p:sp>
    </p:spTree>
    <p:extLst>
      <p:ext uri="{BB962C8B-B14F-4D97-AF65-F5344CB8AC3E}">
        <p14:creationId xmlns:p14="http://schemas.microsoft.com/office/powerpoint/2010/main" val="2930391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100" dirty="0"/>
              <a:t>We are happy to answer any questions you may have. </a:t>
            </a:r>
          </a:p>
        </p:txBody>
      </p:sp>
      <p:sp>
        <p:nvSpPr>
          <p:cNvPr id="4" name="Slide Number Placeholder 3"/>
          <p:cNvSpPr>
            <a:spLocks noGrp="1"/>
          </p:cNvSpPr>
          <p:nvPr>
            <p:ph type="sldNum" sz="quarter" idx="5"/>
          </p:nvPr>
        </p:nvSpPr>
        <p:spPr/>
        <p:txBody>
          <a:bodyPr/>
          <a:lstStyle/>
          <a:p>
            <a:fld id="{FDDA8F80-A0EB-4796-B1B9-3B8D3D352CB3}" type="slidenum">
              <a:rPr lang="en-US" smtClean="0"/>
              <a:t>29</a:t>
            </a:fld>
            <a:endParaRPr lang="en-US"/>
          </a:p>
        </p:txBody>
      </p:sp>
    </p:spTree>
    <p:extLst>
      <p:ext uri="{BB962C8B-B14F-4D97-AF65-F5344CB8AC3E}">
        <p14:creationId xmlns:p14="http://schemas.microsoft.com/office/powerpoint/2010/main" val="4195919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The Chickasaw clan system, as a social and government structure, had been </a:t>
            </a:r>
            <a:r>
              <a:rPr lang="en-US" sz="1800" dirty="0">
                <a:effectLst/>
                <a:latin typeface="Times New Roman" panose="02020603050405020304" pitchFamily="18" charset="0"/>
                <a:ea typeface="Times New Roman" panose="02020603050405020304" pitchFamily="18" charset="0"/>
              </a:rPr>
              <a:t>changing slowly </a:t>
            </a:r>
            <a:r>
              <a:rPr lang="en-US" sz="1800" dirty="0">
                <a:effectLst/>
                <a:latin typeface="Times New Roman" panose="02020603050405020304" pitchFamily="18" charset="0"/>
                <a:ea typeface="Calibri" panose="020F0502020204030204" pitchFamily="34" charset="0"/>
              </a:rPr>
              <a:t>since the mid-1700s with European contact. By the time of Removal in 1837, the Chickasaw people had developed and were operating under a code of written laws. These laws were abandoned when the Chickasaw Nation was placed as a district within the government of the Choctaw Nation in Indian Territory. Unhappy with this arrangement, Chickasaw leadership campaigned for </a:t>
            </a:r>
            <a:r>
              <a:rPr lang="en-US" sz="1800" dirty="0">
                <a:effectLst/>
                <a:latin typeface="Times New Roman" panose="02020603050405020304" pitchFamily="18" charset="0"/>
                <a:ea typeface="Times New Roman" panose="02020603050405020304" pitchFamily="18" charset="0"/>
              </a:rPr>
              <a:t>separation.</a:t>
            </a: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This was granted with a treaty agreement signed in 1855.</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In 1856, the Chickasaw people gathered at Good Spring on Pennington Creek in Tishomingo to draft their own constitution. It provided for a three-department system of government—executive, legislative and judicial. With minor changes over the years, the document served the Chickasaw people well until the dissolution of the tribal government in 1906 in preparation for Oklahoma Statehood.</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Following Oklahoma statehood in 1907, the Chickasaw people resisted federal assimilation policies by embracing their unique and vibrant social and cultural identities. Chickasaws began the work needed to enact change and reaffirm the right to self-governance.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In 1971, the first tribal election since statehood took place. That election was a significant step in the exciting but challenging process to re-establish self-government in the Chickasaw Nation.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The Chickasaw Nation reservation ahs existed since it’s creation by treaty but was reaffirmed when the Oklahoma Court of Criminal Appeals applied SCOTUS’s McGirt framework in </a:t>
            </a:r>
            <a:r>
              <a:rPr lang="en-US" sz="1800" dirty="0" err="1">
                <a:effectLst/>
                <a:latin typeface="Times New Roman" panose="02020603050405020304" pitchFamily="18" charset="0"/>
                <a:ea typeface="Calibri" panose="020F0502020204030204" pitchFamily="34" charset="0"/>
              </a:rPr>
              <a:t>Bosse</a:t>
            </a:r>
            <a:r>
              <a:rPr lang="en-US" sz="1800" dirty="0">
                <a:effectLst/>
                <a:latin typeface="Times New Roman" panose="02020603050405020304" pitchFamily="18" charset="0"/>
                <a:ea typeface="Calibri" panose="020F0502020204030204" pitchFamily="34" charset="0"/>
              </a:rPr>
              <a:t> V State of Oklahoma, which issued on March 11, 2021. McGirt itself only applied as to the Muscogee Creek Nation’s reservation. (Note: The OCCA’s opinion in </a:t>
            </a:r>
            <a:r>
              <a:rPr lang="en-US" sz="1800" dirty="0" err="1">
                <a:effectLst/>
                <a:latin typeface="Times New Roman" panose="02020603050405020304" pitchFamily="18" charset="0"/>
                <a:ea typeface="Calibri" panose="020F0502020204030204" pitchFamily="34" charset="0"/>
              </a:rPr>
              <a:t>Bosse</a:t>
            </a:r>
            <a:r>
              <a:rPr lang="en-US" sz="1800" dirty="0">
                <a:effectLst/>
                <a:latin typeface="Times New Roman" panose="02020603050405020304" pitchFamily="18" charset="0"/>
                <a:ea typeface="Calibri" panose="020F0502020204030204" pitchFamily="34" charset="0"/>
              </a:rPr>
              <a:t> was revoked and reissued following the OCCA’s holding in </a:t>
            </a:r>
            <a:r>
              <a:rPr lang="en-US" sz="1800" dirty="0" err="1">
                <a:effectLst/>
                <a:latin typeface="Times New Roman" panose="02020603050405020304" pitchFamily="18" charset="0"/>
                <a:ea typeface="Calibri" panose="020F0502020204030204" pitchFamily="34" charset="0"/>
              </a:rPr>
              <a:t>Matloff</a:t>
            </a:r>
            <a:r>
              <a:rPr lang="en-US" sz="1800" dirty="0">
                <a:effectLst/>
                <a:latin typeface="Times New Roman" panose="02020603050405020304" pitchFamily="18" charset="0"/>
                <a:ea typeface="Calibri" panose="020F0502020204030204" pitchFamily="34" charset="0"/>
              </a:rPr>
              <a:t> v Wallace that McGirt relief was not to be applied retroactively, but they explicitly left their recognition of the Chickasaw Nation intact). The other tribes had their own cases that affirmed their reservations – Cherokee was Hogner and Spears, ours is </a:t>
            </a:r>
            <a:r>
              <a:rPr lang="en-US" sz="1800" dirty="0" err="1">
                <a:effectLst/>
                <a:latin typeface="Times New Roman" panose="02020603050405020304" pitchFamily="18" charset="0"/>
                <a:ea typeface="Calibri" panose="020F0502020204030204" pitchFamily="34" charset="0"/>
              </a:rPr>
              <a:t>Bosse</a:t>
            </a:r>
            <a:r>
              <a:rPr lang="en-US" sz="1800" dirty="0">
                <a:effectLst/>
                <a:latin typeface="Times New Roman" panose="02020603050405020304" pitchFamily="18" charset="0"/>
                <a:ea typeface="Calibri" panose="020F0502020204030204" pitchFamily="34" charset="0"/>
              </a:rPr>
              <a:t>, Choctaw was Sizemore, et c. Those all came from the OCCA. </a:t>
            </a:r>
            <a:endParaRPr lang="en-US" sz="1800" dirty="0">
              <a:effectLst/>
              <a:latin typeface="Times New Roman" panose="02020603050405020304" pitchFamily="18" charset="0"/>
              <a:ea typeface="Times New Roman" panose="02020603050405020304" pitchFamily="18" charset="0"/>
            </a:endParaRPr>
          </a:p>
          <a:p>
            <a:endParaRPr lang="en-US" sz="1100" dirty="0"/>
          </a:p>
        </p:txBody>
      </p:sp>
      <p:sp>
        <p:nvSpPr>
          <p:cNvPr id="4" name="Slide Number Placeholder 3"/>
          <p:cNvSpPr>
            <a:spLocks noGrp="1"/>
          </p:cNvSpPr>
          <p:nvPr>
            <p:ph type="sldNum" sz="quarter" idx="10"/>
          </p:nvPr>
        </p:nvSpPr>
        <p:spPr/>
        <p:txBody>
          <a:bodyPr/>
          <a:lstStyle/>
          <a:p>
            <a:fld id="{A977BBC4-AAAD-4A71-BEE8-DB02E28CA9F6}" type="slidenum">
              <a:rPr lang="en-US" smtClean="0"/>
              <a:t>3</a:t>
            </a:fld>
            <a:endParaRPr lang="en-US"/>
          </a:p>
        </p:txBody>
      </p:sp>
    </p:spTree>
    <p:extLst>
      <p:ext uri="{BB962C8B-B14F-4D97-AF65-F5344CB8AC3E}">
        <p14:creationId xmlns:p14="http://schemas.microsoft.com/office/powerpoint/2010/main" val="3102091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Questions or inquiries: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Regena Frye, MSHR, Director of Specialty Services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kern="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Regena.Frye@Chickasaw.net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kern="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Amber Hoover, MS, LADC, Director of Recovery and Restoration Services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none" strike="noStrike"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Amber.hoover@chickasaw.net</a:t>
            </a:r>
            <a:r>
              <a:rPr lang="en-US" sz="1800" u="none" strike="noStrike"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DDA8F80-A0EB-4796-B1B9-3B8D3D352CB3}" type="slidenum">
              <a:rPr lang="en-US" smtClean="0"/>
              <a:t>30</a:t>
            </a:fld>
            <a:endParaRPr lang="en-US"/>
          </a:p>
        </p:txBody>
      </p:sp>
    </p:spTree>
    <p:extLst>
      <p:ext uri="{BB962C8B-B14F-4D97-AF65-F5344CB8AC3E}">
        <p14:creationId xmlns:p14="http://schemas.microsoft.com/office/powerpoint/2010/main" val="491028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effectLst/>
                <a:latin typeface="+mn-lt"/>
                <a:ea typeface="Times New Roman" panose="02020603050405020304" pitchFamily="18" charset="0"/>
              </a:rPr>
              <a:t>Governor Bill Anoatubby serves as Governor of the Chickasaw Nation. He was elected in 1987 and is currently serving his tenth term. </a:t>
            </a:r>
            <a:endParaRPr lang="en-US" sz="1100" dirty="0">
              <a:effectLst/>
              <a:latin typeface="+mn-lt"/>
              <a:ea typeface="Times New Roman" panose="02020603050405020304" pitchFamily="18" charset="0"/>
            </a:endParaRPr>
          </a:p>
          <a:p>
            <a:endParaRPr lang="en-US" sz="1100" dirty="0">
              <a:latin typeface="+mn-lt"/>
            </a:endParaRPr>
          </a:p>
        </p:txBody>
      </p:sp>
      <p:sp>
        <p:nvSpPr>
          <p:cNvPr id="4" name="Slide Number Placeholder 3"/>
          <p:cNvSpPr>
            <a:spLocks noGrp="1"/>
          </p:cNvSpPr>
          <p:nvPr>
            <p:ph type="sldNum" sz="quarter" idx="5"/>
          </p:nvPr>
        </p:nvSpPr>
        <p:spPr/>
        <p:txBody>
          <a:bodyPr/>
          <a:lstStyle/>
          <a:p>
            <a:fld id="{FDDA8F80-A0EB-4796-B1B9-3B8D3D352CB3}" type="slidenum">
              <a:rPr lang="en-US" smtClean="0"/>
              <a:t>4</a:t>
            </a:fld>
            <a:endParaRPr lang="en-US"/>
          </a:p>
        </p:txBody>
      </p:sp>
    </p:spTree>
    <p:extLst>
      <p:ext uri="{BB962C8B-B14F-4D97-AF65-F5344CB8AC3E}">
        <p14:creationId xmlns:p14="http://schemas.microsoft.com/office/powerpoint/2010/main" val="181937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Lt. Governor Chris Anoatubby serves as Lt. Governor of the Chickasaw Nation. He is currently serving his second term.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DDA8F80-A0EB-4796-B1B9-3B8D3D352CB3}" type="slidenum">
              <a:rPr lang="en-US" smtClean="0"/>
              <a:t>5</a:t>
            </a:fld>
            <a:endParaRPr lang="en-US"/>
          </a:p>
        </p:txBody>
      </p:sp>
    </p:spTree>
    <p:extLst>
      <p:ext uri="{BB962C8B-B14F-4D97-AF65-F5344CB8AC3E}">
        <p14:creationId xmlns:p14="http://schemas.microsoft.com/office/powerpoint/2010/main" val="4288688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Chickasaw Nation Drug Court Support Services “DCSS” Program was established in 2006 to address the needs of Chickasaw citizens within the Pontotoc County Drug Court Program. The Chickasaw Nation collaborated with the Pontotoc County Drug Court Program, providing support in addressing the increasing number of defendants cycling through the courts and jails who had substantial substance use problems. The DCSS program was designed and implemented to provide a safe and supportive structure for Chickasaw citizens, and their family members, whom were participants in the district drug court program.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828800" algn="l"/>
              </a:tabLst>
            </a:pP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Successes of the DCSS program promoted the expansion of services to Chickasaw citizens and First Americans who were participants of district drug court programs across the jurisdiction of the Chickasaw Nation. The DCSS program works with drug court participants in Caddo, Carter, Garvin, Grady, Johnston, Love, Marshall, McClain, Murray, and Pontotoc counties. The DCSS programs provided participants with referrals for services, guidance, and support to ease the drug court process and help ensure successful completion of the district drug court programs.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October 2012, the Chickasaw Nation, and Pontotoc County Drug Court (PCDC) Program agreed to expand and enhance services to eligible participants providing full, comprehensive treatment services to all First Americans within the PCDC program.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May 2015 the program, formerly known as Drug Court Support Services, was restructured to include a director as well as a program name change. The program is now known as Recovery Resource Services (RRS). At this time, service eligibility was adjusted to provide full services to Chickasaw citizens and/or First Americans who have a Chickasaw spouse and/or child/ dependent.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September 2017, the RRS program began providing recovery support services by accepting referrals from internal Chickasaw Nation programs for individuals needing substance use assessments. Based upon those assessments, individuals are offered outpatient substance use treatment or intensive outpatient substance treatment.  If a need is identified that is not provided by the RRS program, therapists and/or navigators will assist the individual with finding resources outside of the RRS program, either within the Chickasaw Nation or through an outside program.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October 2022, RRS started providing competency restoration services for criminal defendants in the Chickasaw Tribal Court System.</a:t>
            </a:r>
          </a:p>
          <a:p>
            <a:pPr marL="342900" marR="0" lvl="0" indent="-342900">
              <a:lnSpc>
                <a:spcPct val="106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June 2023, the program name was updated to Recovery and Restoration Services (RRS).</a:t>
            </a:r>
          </a:p>
          <a:p>
            <a:pPr marL="0" marR="0">
              <a:lnSpc>
                <a:spcPct val="107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p>
            <a:endParaRPr lang="en-US" sz="1100" dirty="0">
              <a:latin typeface="+mn-lt"/>
            </a:endParaRPr>
          </a:p>
        </p:txBody>
      </p:sp>
      <p:sp>
        <p:nvSpPr>
          <p:cNvPr id="4" name="Slide Number Placeholder 3"/>
          <p:cNvSpPr>
            <a:spLocks noGrp="1"/>
          </p:cNvSpPr>
          <p:nvPr>
            <p:ph type="sldNum" sz="quarter" idx="5"/>
          </p:nvPr>
        </p:nvSpPr>
        <p:spPr/>
        <p:txBody>
          <a:bodyPr/>
          <a:lstStyle/>
          <a:p>
            <a:fld id="{FDDA8F80-A0EB-4796-B1B9-3B8D3D352CB3}" type="slidenum">
              <a:rPr lang="en-US" smtClean="0"/>
              <a:t>6</a:t>
            </a:fld>
            <a:endParaRPr lang="en-US"/>
          </a:p>
        </p:txBody>
      </p:sp>
    </p:spTree>
    <p:extLst>
      <p:ext uri="{BB962C8B-B14F-4D97-AF65-F5344CB8AC3E}">
        <p14:creationId xmlns:p14="http://schemas.microsoft.com/office/powerpoint/2010/main" val="573967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Due to McGirt/</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Bosse</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Supreme court rulings, Oklahoma state specialty drug court programs no longer have criminal jurisdiction over Indians in our reservation; therefore, recovery and restoration services no longer receive referrals for Chickasaw citizens or any other First Americans from Oklahoma state court system</a:t>
            </a:r>
            <a:r>
              <a:rPr lang="en-US" sz="1800" kern="12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which we have a memorandum of understanding (MOU).</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prevents those we serve from receiving specialty court program services and treatment opportunities. In April 2021, the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Bosse</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supreme court ruling came down, due to both rulings, the State of Oklahoma had initially put a hold on allowing any First Americans into these specialty court programs.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the wake of the Supreme Court rulings, many First Americans, as well as drug court participants, filed to have their charges in the Oklahoma court system dismissed or they made the decision to discontinue treatment services. Consequently, on May 24</a:t>
            </a:r>
            <a:r>
              <a:rPr lang="en-US" sz="1800" kern="12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2021, the RRS program went from 25 participants to just 13 participants in one day because of the filing of dismissals.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Prior to these rulings, the program averaged around 35-38 citizens who were participating in the Pontotoc County Drug Court program. As a program we are seeing First Americans who commit criminal acts due to their addictions are not getting the services they need; moreover, they are being displaced and housed in multiple jails in many different counties they are not residences of.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100" kern="1200" dirty="0">
              <a:solidFill>
                <a:schemeClr val="tx1"/>
              </a:solidFill>
              <a:effectLst/>
              <a:latin typeface="+mn-lt"/>
              <a:ea typeface="+mn-ea"/>
              <a:cs typeface="+mn-cs"/>
            </a:endParaRPr>
          </a:p>
          <a:p>
            <a:pPr marL="0" marR="0">
              <a:spcBef>
                <a:spcPts val="0"/>
              </a:spcBef>
              <a:spcAft>
                <a:spcPts val="0"/>
              </a:spcAft>
            </a:pPr>
            <a:r>
              <a:rPr lang="en-US" sz="1100" b="1" dirty="0">
                <a:effectLst/>
                <a:latin typeface="Calibri" panose="020F0502020204030204" pitchFamily="34" charset="0"/>
                <a:ea typeface="Calibri" panose="020F0502020204030204" pitchFamily="34" charset="0"/>
              </a:rPr>
              <a:t>From legal: </a:t>
            </a:r>
          </a:p>
          <a:p>
            <a:pPr marL="0" marR="0">
              <a:spcBef>
                <a:spcPts val="0"/>
              </a:spcBef>
              <a:spcAft>
                <a:spcPts val="0"/>
              </a:spcAft>
            </a:pPr>
            <a:r>
              <a:rPr lang="en-US" sz="1100" dirty="0">
                <a:effectLst/>
                <a:latin typeface="Calibri" panose="020F0502020204030204" pitchFamily="34" charset="0"/>
                <a:ea typeface="Calibri" panose="020F0502020204030204" pitchFamily="34" charset="0"/>
              </a:rPr>
              <a:t>This would also apply to Slide 7, and to further clarify, the State no longer has criminal jurisdiction </a:t>
            </a:r>
            <a:r>
              <a:rPr lang="en-US" sz="1100" b="1" i="1" dirty="0">
                <a:effectLst/>
                <a:latin typeface="Calibri" panose="020F0502020204030204" pitchFamily="34" charset="0"/>
                <a:ea typeface="Calibri" panose="020F0502020204030204" pitchFamily="34" charset="0"/>
              </a:rPr>
              <a:t>over Indians</a:t>
            </a:r>
            <a:r>
              <a:rPr lang="en-US" sz="1100" dirty="0">
                <a:effectLst/>
                <a:latin typeface="Calibri" panose="020F0502020204030204" pitchFamily="34" charset="0"/>
                <a:ea typeface="Calibri" panose="020F0502020204030204" pitchFamily="34" charset="0"/>
              </a:rPr>
              <a:t> in our reservation—the tribe never has criminal jurisdiction over non-Indians unless authorized by legislation (like VAWA).  </a:t>
            </a:r>
          </a:p>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rPr>
              <a:t>They continue to have jurisdiction over everyone else, including non-Indians who commit crimes against Indians thanks to the SCOTUS holding in </a:t>
            </a:r>
            <a:r>
              <a:rPr lang="en-US" sz="1100" i="1" dirty="0">
                <a:effectLst/>
                <a:latin typeface="Calibri" panose="020F0502020204030204" pitchFamily="34" charset="0"/>
                <a:ea typeface="Calibri" panose="020F0502020204030204" pitchFamily="34" charset="0"/>
              </a:rPr>
              <a:t>Castro-Huerta</a:t>
            </a:r>
            <a:r>
              <a:rPr lang="en-US" sz="11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rPr>
              <a:t>The lack of criminal jurisdiction by the State over Indians is why they can no longer order or refer them to drug court or other services.  </a:t>
            </a:r>
          </a:p>
          <a:p>
            <a:pPr marL="0" marR="0">
              <a:spcBef>
                <a:spcPts val="0"/>
              </a:spcBef>
              <a:spcAft>
                <a:spcPts val="0"/>
              </a:spcAft>
            </a:pPr>
            <a:r>
              <a:rPr lang="en-US" sz="1100" dirty="0">
                <a:effectLst/>
                <a:latin typeface="Calibri" panose="020F0502020204030204" pitchFamily="34" charset="0"/>
                <a:ea typeface="Calibri" panose="020F0502020204030204" pitchFamily="34" charset="0"/>
              </a:rPr>
              <a:t> </a:t>
            </a:r>
          </a:p>
          <a:p>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DDA8F80-A0EB-4796-B1B9-3B8D3D352CB3}" type="slidenum">
              <a:rPr lang="en-US" smtClean="0"/>
              <a:t>7</a:t>
            </a:fld>
            <a:endParaRPr lang="en-US"/>
          </a:p>
        </p:txBody>
      </p:sp>
    </p:spTree>
    <p:extLst>
      <p:ext uri="{BB962C8B-B14F-4D97-AF65-F5344CB8AC3E}">
        <p14:creationId xmlns:p14="http://schemas.microsoft.com/office/powerpoint/2010/main" val="78441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response to these occurrences, the National Drug Court Institute and Tribal Law and Policy Institute provided onsite training for Chickasaw Nation, Tribal Healing to Wellness/Specialty Courts planning committee on June 14</a:t>
            </a:r>
            <a:r>
              <a:rPr lang="en-US" sz="1800" kern="12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15</a:t>
            </a:r>
            <a:r>
              <a:rPr lang="en-US" sz="1800" kern="12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16</a:t>
            </a:r>
            <a:r>
              <a:rPr lang="en-US" sz="1800" kern="12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Core team: Judge, Prosecutor, Defense, treatment, law enforcement, tribal member, cultural expert, coordinator, community members.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training provided a “blueprint” for what steps can be taken to plan and implement healing to wellness/specialty courts within the Chickasaw Nation.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Adult Drug Court pilot program began in the spring of 2023.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Currently serving 9 participants.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Wrote for and received BJA grant funding for Adult Drug court expansion as well as CTAS PA #8 funding for Juvenile Drug court.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DDA8F80-A0EB-4796-B1B9-3B8D3D352CB3}" type="slidenum">
              <a:rPr lang="en-US" smtClean="0"/>
              <a:t>8</a:t>
            </a:fld>
            <a:endParaRPr lang="en-US"/>
          </a:p>
        </p:txBody>
      </p:sp>
    </p:spTree>
    <p:extLst>
      <p:ext uri="{BB962C8B-B14F-4D97-AF65-F5344CB8AC3E}">
        <p14:creationId xmlns:p14="http://schemas.microsoft.com/office/powerpoint/2010/main" val="302689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Wrote for and received BJA grant funding for Adult Drug Court expansion as well as CTAS PA#8 funding for Juvenile Drug Court</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Adult drug court grant will be used to expand on what we are currently doing.</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Juvenile drug court grant will be used to plan for juvenile drug court, as we’ve done with the adult drug court. </a:t>
            </a:r>
          </a:p>
        </p:txBody>
      </p:sp>
      <p:sp>
        <p:nvSpPr>
          <p:cNvPr id="4" name="Slide Number Placeholder 3"/>
          <p:cNvSpPr>
            <a:spLocks noGrp="1"/>
          </p:cNvSpPr>
          <p:nvPr>
            <p:ph type="sldNum" sz="quarter" idx="5"/>
          </p:nvPr>
        </p:nvSpPr>
        <p:spPr/>
        <p:txBody>
          <a:bodyPr/>
          <a:lstStyle/>
          <a:p>
            <a:fld id="{FDDA8F80-A0EB-4796-B1B9-3B8D3D352CB3}" type="slidenum">
              <a:rPr lang="en-US" smtClean="0"/>
              <a:t>9</a:t>
            </a:fld>
            <a:endParaRPr lang="en-US"/>
          </a:p>
        </p:txBody>
      </p:sp>
    </p:spTree>
    <p:extLst>
      <p:ext uri="{BB962C8B-B14F-4D97-AF65-F5344CB8AC3E}">
        <p14:creationId xmlns:p14="http://schemas.microsoft.com/office/powerpoint/2010/main" val="3924468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6E6187-11A0-4111-AE81-6C84AB2358C1}" type="datetime1">
              <a:rPr lang="en-US" smtClean="0">
                <a:solidFill>
                  <a:prstClr val="black">
                    <a:tint val="75000"/>
                  </a:prstClr>
                </a:solidFill>
              </a:r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1555C-8633-4DB4-8AD3-A1C99F350A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120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9DFFE-5993-4788-BC4D-8F23662F10BB}" type="datetime1">
              <a:rPr lang="en-US" smtClean="0">
                <a:solidFill>
                  <a:prstClr val="black">
                    <a:tint val="75000"/>
                  </a:prstClr>
                </a:solidFill>
              </a:r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F1555C-8633-4DB4-8AD3-A1C99F350A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2376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3D9DFFE-5993-4788-BC4D-8F23662F10BB}" type="datetime1">
              <a:rPr lang="en-US" smtClean="0">
                <a:solidFill>
                  <a:prstClr val="black">
                    <a:tint val="75000"/>
                  </a:prstClr>
                </a:solidFill>
              </a:r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1555C-8633-4DB4-8AD3-A1C99F350A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264125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3D9DFFE-5993-4788-BC4D-8F23662F10BB}" type="datetime1">
              <a:rPr lang="en-US" smtClean="0">
                <a:solidFill>
                  <a:prstClr val="black">
                    <a:tint val="75000"/>
                  </a:prstClr>
                </a:solidFill>
              </a:r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1555C-8633-4DB4-8AD3-A1C99F350A02}" type="slidenum">
              <a:rPr lang="en-US" smtClean="0">
                <a:solidFill>
                  <a:prstClr val="black">
                    <a:tint val="75000"/>
                  </a:prstClr>
                </a:solidFill>
              </a:rPr>
              <a:pPr/>
              <a:t>‹#›</a:t>
            </a:fld>
            <a:endParaRPr lang="en-US">
              <a:solidFill>
                <a:prstClr val="black">
                  <a:tint val="75000"/>
                </a:prstClr>
              </a:solidFill>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751579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9DFFE-5993-4788-BC4D-8F23662F10BB}" type="datetime1">
              <a:rPr lang="en-US" smtClean="0">
                <a:solidFill>
                  <a:prstClr val="black">
                    <a:tint val="75000"/>
                  </a:prstClr>
                </a:solidFill>
              </a:r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1555C-8633-4DB4-8AD3-A1C99F350A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92833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3D9DFFE-5993-4788-BC4D-8F23662F10BB}" type="datetime1">
              <a:rPr lang="en-US" smtClean="0">
                <a:solidFill>
                  <a:prstClr val="black">
                    <a:tint val="75000"/>
                  </a:prstClr>
                </a:solidFill>
              </a:rPr>
              <a:t>12/8/2023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1555C-8633-4DB4-8AD3-A1C99F350A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0864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3D9DFFE-5993-4788-BC4D-8F23662F10BB}" type="datetime1">
              <a:rPr lang="en-US" smtClean="0">
                <a:solidFill>
                  <a:prstClr val="black">
                    <a:tint val="75000"/>
                  </a:prstClr>
                </a:solidFill>
              </a:rPr>
              <a:t>12/8/2023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1555C-8633-4DB4-8AD3-A1C99F350A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12343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1532A4-CF7B-48FB-A81A-341FAB88F3A1}" type="datetime1">
              <a:rPr lang="en-US" smtClean="0">
                <a:solidFill>
                  <a:prstClr val="black">
                    <a:tint val="75000"/>
                  </a:prstClr>
                </a:solidFill>
              </a:r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1555C-8633-4DB4-8AD3-A1C99F350A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176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F90EB-C1B5-4A9E-AB84-6B2C3D796CDD}" type="datetime1">
              <a:rPr lang="en-US" smtClean="0">
                <a:solidFill>
                  <a:prstClr val="black">
                    <a:tint val="75000"/>
                  </a:prstClr>
                </a:solidFill>
              </a:r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1555C-8633-4DB4-8AD3-A1C99F350A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047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09600" y="2514600"/>
            <a:ext cx="10972800" cy="1905000"/>
          </a:xfrm>
        </p:spPr>
        <p:txBody>
          <a:bodyPr>
            <a:normAutofit/>
          </a:bodyPr>
          <a:lstStyle>
            <a:lvl1pPr>
              <a:defRPr sz="2251">
                <a:solidFill>
                  <a:schemeClr val="bg1"/>
                </a:solidFill>
                <a:latin typeface="Garamond" panose="02020404030301010803" pitchFamily="18" charset="0"/>
              </a:defRPr>
            </a:lvl1pPr>
          </a:lstStyle>
          <a:p>
            <a:r>
              <a:rPr lang="en-US" dirty="0"/>
              <a:t>Click to edit Master title style</a:t>
            </a:r>
          </a:p>
        </p:txBody>
      </p:sp>
    </p:spTree>
    <p:extLst>
      <p:ext uri="{BB962C8B-B14F-4D97-AF65-F5344CB8AC3E}">
        <p14:creationId xmlns:p14="http://schemas.microsoft.com/office/powerpoint/2010/main" val="403045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A954B3-D6FE-4136-AB82-0F2B4F9A0F7F}" type="datetime1">
              <a:rPr lang="en-US" smtClean="0">
                <a:solidFill>
                  <a:prstClr val="black">
                    <a:tint val="75000"/>
                  </a:prstClr>
                </a:solidFill>
              </a:r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1555C-8633-4DB4-8AD3-A1C99F350A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36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2D459-7370-4229-A575-ECBBCE8C42FD}" type="datetime1">
              <a:rPr lang="en-US" smtClean="0">
                <a:solidFill>
                  <a:prstClr val="black">
                    <a:tint val="75000"/>
                  </a:prstClr>
                </a:solidFill>
              </a:r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1555C-8633-4DB4-8AD3-A1C99F350A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34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4FC08D-0DC4-4929-9880-4E8C161B9EE3}" type="datetime1">
              <a:rPr lang="en-US" smtClean="0">
                <a:solidFill>
                  <a:prstClr val="black">
                    <a:tint val="75000"/>
                  </a:prstClr>
                </a:solidFill>
              </a:r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F1555C-8633-4DB4-8AD3-A1C99F350A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65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6F329A-BBC7-4939-A220-3CAA2B6CE698}" type="datetime1">
              <a:rPr lang="en-US" smtClean="0">
                <a:solidFill>
                  <a:prstClr val="black">
                    <a:tint val="75000"/>
                  </a:prstClr>
                </a:solidFill>
              </a:r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F1555C-8633-4DB4-8AD3-A1C99F350A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76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F279A81-1BCC-4015-AE3A-A29636A9A7D3}" type="datetime1">
              <a:rPr lang="en-US" smtClean="0">
                <a:solidFill>
                  <a:prstClr val="black">
                    <a:tint val="75000"/>
                  </a:prstClr>
                </a:solidFill>
              </a:rPr>
              <a:t>12/8/2023</a:t>
            </a:fld>
            <a:endParaRPr lang="en-US">
              <a:solidFill>
                <a:prstClr val="black">
                  <a:tint val="75000"/>
                </a:prstClr>
              </a:solidFill>
            </a:endParaRPr>
          </a:p>
        </p:txBody>
      </p:sp>
      <p:sp>
        <p:nvSpPr>
          <p:cNvPr id="5" name="Footer Placeholder 3"/>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4"/>
          <p:cNvSpPr>
            <a:spLocks noGrp="1"/>
          </p:cNvSpPr>
          <p:nvPr>
            <p:ph type="sldNum" sz="quarter" idx="12"/>
          </p:nvPr>
        </p:nvSpPr>
        <p:spPr/>
        <p:txBody>
          <a:bodyPr/>
          <a:lstStyle/>
          <a:p>
            <a:fld id="{8BF1555C-8633-4DB4-8AD3-A1C99F350A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93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DC987A5-3E26-4591-961A-D3071DDE475B}" type="datetime1">
              <a:rPr lang="en-US" smtClean="0">
                <a:solidFill>
                  <a:prstClr val="black">
                    <a:tint val="75000"/>
                  </a:prstClr>
                </a:solidFill>
              </a:rPr>
              <a:t>12/8/2023</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p>
            <a:fld id="{8BF1555C-8633-4DB4-8AD3-A1C99F350A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36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FB02409-E0CD-4522-A8F0-3ACC055E81A7}" type="datetime1">
              <a:rPr lang="en-US" smtClean="0">
                <a:solidFill>
                  <a:prstClr val="black">
                    <a:tint val="75000"/>
                  </a:prstClr>
                </a:solidFill>
              </a:rPr>
              <a:t>12/8/2023</a:t>
            </a:fld>
            <a:endParaRPr lang="en-US">
              <a:solidFill>
                <a:prstClr val="black">
                  <a:tint val="75000"/>
                </a:prstClr>
              </a:solidFill>
            </a:endParaRPr>
          </a:p>
        </p:txBody>
      </p:sp>
      <p:sp>
        <p:nvSpPr>
          <p:cNvPr id="5" name="Footer Placeholder 5"/>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6"/>
          <p:cNvSpPr>
            <a:spLocks noGrp="1"/>
          </p:cNvSpPr>
          <p:nvPr>
            <p:ph type="sldNum" sz="quarter" idx="12"/>
          </p:nvPr>
        </p:nvSpPr>
        <p:spPr/>
        <p:txBody>
          <a:bodyPr/>
          <a:lstStyle/>
          <a:p>
            <a:fld id="{8BF1555C-8633-4DB4-8AD3-A1C99F350A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319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B0871E-C924-4938-A659-4F466422A0E5}" type="datetime1">
              <a:rPr lang="en-US" smtClean="0">
                <a:solidFill>
                  <a:prstClr val="black">
                    <a:tint val="75000"/>
                  </a:prstClr>
                </a:solidFill>
              </a:r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F1555C-8633-4DB4-8AD3-A1C99F350A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436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3D9DFFE-5993-4788-BC4D-8F23662F10BB}" type="datetime1">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BF1555C-8633-4DB4-8AD3-A1C99F350A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383851"/>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jpg"/><Relationship Id="rId4" Type="http://schemas.microsoft.com/office/2018/10/relationships/comments" Target="../comments/modernComment_34B_761FC8EF.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37A_53860E7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37B_C528D5B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37C_4F5DF4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386_C9CB738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385_D3ED11AB.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38B_3E12DFF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38A_4F7C1E4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37D_D50DB3E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0_C00EE2C1.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38D_3929EF3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37E_774155C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37F_90DFB449.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380_EE20A4FB.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381_B4738D8A.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382_9E410C79.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383_99A4EEBD.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389_569D8BD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388_1771F12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376_BE6F5D9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35_4FA4E6AD.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36E_2EC6B0E7.xm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mailto:Amber.hoover@chickasaw.net" TargetMode="External"/><Relationship Id="rId4" Type="http://schemas.openxmlformats.org/officeDocument/2006/relationships/hyperlink" Target="mailto:Regena.Frye@Chickasaw.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36F_28BF55B0.xml"/><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18/10/relationships/comments" Target="../comments/modernComment_38E_592C3EBD.xml"/><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4" name="Picture 5" descr="ChickasawNationSeal_COLOR"/>
          <p:cNvPicPr>
            <a:picLocks noChangeAspect="1" noChangeArrowheads="1"/>
          </p:cNvPicPr>
          <p:nvPr/>
        </p:nvPicPr>
        <p:blipFill>
          <a:blip r:embed="rId6" cstate="print"/>
          <a:srcRect/>
          <a:stretch>
            <a:fillRect/>
          </a:stretch>
        </p:blipFill>
        <p:spPr bwMode="auto">
          <a:xfrm>
            <a:off x="4829132" y="1007337"/>
            <a:ext cx="2533739" cy="2523744"/>
          </a:xfrm>
          <a:prstGeom prst="rect">
            <a:avLst/>
          </a:prstGeom>
          <a:noFill/>
          <a:ln w="9525">
            <a:noFill/>
            <a:miter lim="800000"/>
            <a:headEnd/>
            <a:tailEnd/>
          </a:ln>
        </p:spPr>
      </p:pic>
      <p:sp>
        <p:nvSpPr>
          <p:cNvPr id="5" name="Title 1"/>
          <p:cNvSpPr txBox="1">
            <a:spLocks/>
          </p:cNvSpPr>
          <p:nvPr/>
        </p:nvSpPr>
        <p:spPr>
          <a:xfrm>
            <a:off x="1992353" y="3780266"/>
            <a:ext cx="8251903" cy="1732615"/>
          </a:xfrm>
          <a:prstGeom prst="rect">
            <a:avLst/>
          </a:prstGeom>
        </p:spPr>
        <p:txBody>
          <a:bodyPr vert="horz" lIns="91440" tIns="45720" rIns="91440" bIns="45720" rtlCol="0" anchor="b">
            <a:noAutofit/>
          </a:bodyPr>
          <a:lstStyle>
            <a:lvl1pPr algn="l" defTabSz="457200" rtl="0" eaLnBrk="1" latinLnBrk="0" hangingPunct="1">
              <a:spcBef>
                <a:spcPct val="0"/>
              </a:spcBef>
              <a:buNone/>
              <a:defRPr sz="2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a:t>Specialty Services </a:t>
            </a:r>
          </a:p>
          <a:p>
            <a:pPr algn="ctr"/>
            <a:r>
              <a:rPr lang="en-US" sz="4400" dirty="0"/>
              <a:t>within the Chickasaw Nation  </a:t>
            </a:r>
          </a:p>
        </p:txBody>
      </p:sp>
    </p:spTree>
    <p:custDataLst>
      <p:tags r:id="rId1"/>
    </p:custDataLst>
    <p:extLst>
      <p:ext uri="{BB962C8B-B14F-4D97-AF65-F5344CB8AC3E}">
        <p14:creationId xmlns:p14="http://schemas.microsoft.com/office/powerpoint/2010/main" val="19817945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extLst>
    <p:ext uri="{6950BFC3-D8DA-4A85-94F7-54DA5524770B}">
      <p188:commentRel xmlns:p188="http://schemas.microsoft.com/office/powerpoint/2018/8/main" r:id="rId4"/>
    </p:ext>
  </p:extLs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78423"/>
            <a:ext cx="7738946" cy="1003609"/>
          </a:xfrm>
        </p:spPr>
        <p:txBody>
          <a:bodyPr>
            <a:noAutofit/>
          </a:bodyPr>
          <a:lstStyle/>
          <a:p>
            <a:pPr lvl="1"/>
            <a:r>
              <a:rPr lang="en-US" sz="2200" dirty="0">
                <a:latin typeface="Century Gothic" panose="020B0502020202020204" pitchFamily="34" charset="0"/>
              </a:rPr>
              <a:t>Specialty services within the Chickasaw Nation</a:t>
            </a:r>
            <a:r>
              <a:rPr lang="en-US" sz="2000" dirty="0">
                <a:latin typeface="Century Gothic" panose="020B0502020202020204" pitchFamily="34" charset="0"/>
              </a:rPr>
              <a:t> (Cont.)</a:t>
            </a:r>
            <a:br>
              <a:rPr lang="en-US" sz="2400" b="1" dirty="0">
                <a:latin typeface="+mj-lt"/>
              </a:rPr>
            </a:br>
            <a:br>
              <a:rPr lang="en-US" sz="2400" b="1" dirty="0">
                <a:latin typeface="+mj-lt"/>
              </a:rPr>
            </a:br>
            <a:br>
              <a:rPr lang="en-US" sz="2400" b="1" dirty="0">
                <a:latin typeface="+mj-lt"/>
              </a:rPr>
            </a:br>
            <a:r>
              <a:rPr lang="en-US" sz="2000" b="1" dirty="0">
                <a:latin typeface="+mj-lt"/>
              </a:rPr>
              <a:t>Opportunities provided to Chickasaw Nation as a result of the U.S. Supreme Court rulings (Cont.)</a:t>
            </a:r>
          </a:p>
        </p:txBody>
      </p:sp>
      <p:sp>
        <p:nvSpPr>
          <p:cNvPr id="3" name="Content Placeholder 2"/>
          <p:cNvSpPr>
            <a:spLocks noGrp="1"/>
          </p:cNvSpPr>
          <p:nvPr>
            <p:ph idx="1"/>
          </p:nvPr>
        </p:nvSpPr>
        <p:spPr>
          <a:xfrm>
            <a:off x="1704642" y="1931831"/>
            <a:ext cx="8782716" cy="4747748"/>
          </a:xfrm>
        </p:spPr>
        <p:txBody>
          <a:bodyPr>
            <a:normAutofit/>
          </a:bodyPr>
          <a:lstStyle/>
          <a:p>
            <a:r>
              <a:rPr lang="en-US" b="1" dirty="0"/>
              <a:t>Integration of Healing to Wellness Courts into our culture </a:t>
            </a:r>
          </a:p>
          <a:p>
            <a:r>
              <a:rPr lang="en-US" b="1" i="1" dirty="0"/>
              <a:t>Masali (beginning to heal) </a:t>
            </a:r>
          </a:p>
          <a:p>
            <a:pPr lvl="1"/>
            <a:r>
              <a:rPr lang="en-US" sz="1400" dirty="0"/>
              <a:t>Masali; Healing to Wellness Court(s) </a:t>
            </a:r>
          </a:p>
          <a:p>
            <a:pPr lvl="1"/>
            <a:r>
              <a:rPr lang="en-US" sz="1400" dirty="0"/>
              <a:t>Representatives from Department of Culture and Humanities</a:t>
            </a:r>
          </a:p>
          <a:p>
            <a:pPr lvl="1"/>
            <a:r>
              <a:rPr lang="en-US" sz="1400" dirty="0"/>
              <a:t>Representative from  Director of Cultural Engagement</a:t>
            </a:r>
          </a:p>
          <a:p>
            <a:pPr lvl="1"/>
            <a:r>
              <a:rPr lang="en-US" sz="1400" dirty="0"/>
              <a:t>Primary focus on incentives versus sanctions </a:t>
            </a:r>
          </a:p>
          <a:p>
            <a:pPr lvl="1"/>
            <a:endParaRPr lang="en-US" dirty="0"/>
          </a:p>
          <a:p>
            <a:endParaRPr lang="en-US" sz="2251" dirty="0"/>
          </a:p>
          <a:p>
            <a:endParaRPr lang="en-US" dirty="0"/>
          </a:p>
        </p:txBody>
      </p:sp>
      <p:graphicFrame>
        <p:nvGraphicFramePr>
          <p:cNvPr id="4" name="Diagram 3">
            <a:extLst>
              <a:ext uri="{FF2B5EF4-FFF2-40B4-BE49-F238E27FC236}">
                <a16:creationId xmlns:a16="http://schemas.microsoft.com/office/drawing/2014/main" id="{2463CEDB-0325-49D4-AA6F-9F0EA8535F29}"/>
              </a:ext>
            </a:extLst>
          </p:cNvPr>
          <p:cNvGraphicFramePr/>
          <p:nvPr>
            <p:extLst>
              <p:ext uri="{D42A27DB-BD31-4B8C-83A1-F6EECF244321}">
                <p14:modId xmlns:p14="http://schemas.microsoft.com/office/powerpoint/2010/main" val="744102917"/>
              </p:ext>
            </p:extLst>
          </p:nvPr>
        </p:nvGraphicFramePr>
        <p:xfrm>
          <a:off x="6684796" y="3287572"/>
          <a:ext cx="3802565" cy="304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1337262"/>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78423"/>
            <a:ext cx="7738946" cy="1003609"/>
          </a:xfrm>
        </p:spPr>
        <p:txBody>
          <a:bodyPr>
            <a:noAutofit/>
          </a:bodyPr>
          <a:lstStyle/>
          <a:p>
            <a:pPr lvl="1"/>
            <a:r>
              <a:rPr lang="en-US" sz="2200" dirty="0">
                <a:latin typeface="Century Gothic" panose="020B0502020202020204" pitchFamily="34" charset="0"/>
              </a:rPr>
              <a:t>Specialty services within the Chickasaw Nation</a:t>
            </a:r>
            <a:r>
              <a:rPr lang="en-US" sz="2000" dirty="0">
                <a:latin typeface="Century Gothic" panose="020B0502020202020204" pitchFamily="34" charset="0"/>
              </a:rPr>
              <a:t> (Cont.)</a:t>
            </a:r>
            <a:br>
              <a:rPr lang="en-US" sz="2400" b="1" dirty="0">
                <a:latin typeface="+mj-lt"/>
              </a:rPr>
            </a:br>
            <a:br>
              <a:rPr lang="en-US" sz="2400" b="1" dirty="0">
                <a:latin typeface="+mj-lt"/>
              </a:rPr>
            </a:br>
            <a:r>
              <a:rPr lang="en-US" sz="2400" b="1" dirty="0">
                <a:latin typeface="+mj-lt"/>
              </a:rPr>
              <a:t>How does the Chickasaw Nation’s Masali operate?</a:t>
            </a:r>
          </a:p>
        </p:txBody>
      </p:sp>
      <p:sp>
        <p:nvSpPr>
          <p:cNvPr id="3" name="Content Placeholder 2"/>
          <p:cNvSpPr>
            <a:spLocks noGrp="1"/>
          </p:cNvSpPr>
          <p:nvPr>
            <p:ph idx="1"/>
          </p:nvPr>
        </p:nvSpPr>
        <p:spPr>
          <a:xfrm>
            <a:off x="1704642" y="1931831"/>
            <a:ext cx="8782716" cy="4747748"/>
          </a:xfrm>
        </p:spPr>
        <p:txBody>
          <a:bodyPr>
            <a:normAutofit/>
          </a:bodyPr>
          <a:lstStyle/>
          <a:p>
            <a:pPr marL="0" indent="0">
              <a:buNone/>
            </a:pPr>
            <a:endParaRPr lang="en-US" sz="2251" dirty="0"/>
          </a:p>
          <a:p>
            <a:r>
              <a:rPr lang="en-US" dirty="0"/>
              <a:t>10 Key Components: The foundation, framework and fuel for Healing to Wellness Court(s) </a:t>
            </a:r>
          </a:p>
        </p:txBody>
      </p:sp>
      <p:graphicFrame>
        <p:nvGraphicFramePr>
          <p:cNvPr id="4" name="Diagram 3">
            <a:extLst>
              <a:ext uri="{FF2B5EF4-FFF2-40B4-BE49-F238E27FC236}">
                <a16:creationId xmlns:a16="http://schemas.microsoft.com/office/drawing/2014/main" id="{2463CEDB-0325-49D4-AA6F-9F0EA8535F29}"/>
              </a:ext>
            </a:extLst>
          </p:cNvPr>
          <p:cNvGraphicFramePr/>
          <p:nvPr>
            <p:extLst>
              <p:ext uri="{D42A27DB-BD31-4B8C-83A1-F6EECF244321}">
                <p14:modId xmlns:p14="http://schemas.microsoft.com/office/powerpoint/2010/main" val="1274276155"/>
              </p:ext>
            </p:extLst>
          </p:nvPr>
        </p:nvGraphicFramePr>
        <p:xfrm>
          <a:off x="6096003" y="3158783"/>
          <a:ext cx="3802565" cy="304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8026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CBBC-A01E-AC1B-D703-B3D3ED3E1371}"/>
              </a:ext>
            </a:extLst>
          </p:cNvPr>
          <p:cNvSpPr>
            <a:spLocks noGrp="1"/>
          </p:cNvSpPr>
          <p:nvPr>
            <p:ph type="title"/>
          </p:nvPr>
        </p:nvSpPr>
        <p:spPr/>
        <p:txBody>
          <a:bodyPr/>
          <a:lstStyle/>
          <a:p>
            <a:r>
              <a:rPr lang="en-US" sz="2000" dirty="0">
                <a:latin typeface="Century Gothic" panose="020B0502020202020204" pitchFamily="34" charset="0"/>
              </a:rPr>
              <a:t>Specialty services within the Chickasaw Nation (Cont.)</a:t>
            </a:r>
            <a:endParaRPr lang="en-US" sz="2000" dirty="0"/>
          </a:p>
        </p:txBody>
      </p:sp>
      <p:sp>
        <p:nvSpPr>
          <p:cNvPr id="3" name="Content Placeholder 2">
            <a:extLst>
              <a:ext uri="{FF2B5EF4-FFF2-40B4-BE49-F238E27FC236}">
                <a16:creationId xmlns:a16="http://schemas.microsoft.com/office/drawing/2014/main" id="{386210C9-8F7F-6CF1-1F93-4CCE69A0D8C1}"/>
              </a:ext>
            </a:extLst>
          </p:cNvPr>
          <p:cNvSpPr>
            <a:spLocks noGrp="1"/>
          </p:cNvSpPr>
          <p:nvPr>
            <p:ph idx="1"/>
          </p:nvPr>
        </p:nvSpPr>
        <p:spPr/>
        <p:txBody>
          <a:bodyPr/>
          <a:lstStyle/>
          <a:p>
            <a:r>
              <a:rPr lang="en-US" sz="1800" b="1" dirty="0">
                <a:latin typeface="Century Gothic" panose="020B0502020202020204" pitchFamily="34" charset="0"/>
              </a:rPr>
              <a:t>Key component number one: </a:t>
            </a:r>
          </a:p>
          <a:p>
            <a:pPr lvl="1"/>
            <a:r>
              <a:rPr lang="en-US" sz="2000" dirty="0">
                <a:latin typeface="Century Gothic" panose="020B0502020202020204" pitchFamily="34" charset="0"/>
              </a:rPr>
              <a:t>Individual and community healing focus: </a:t>
            </a:r>
          </a:p>
          <a:p>
            <a:r>
              <a:rPr lang="en-US" sz="1800" dirty="0">
                <a:latin typeface="Century Gothic" panose="020B0502020202020204" pitchFamily="34" charset="0"/>
              </a:rPr>
              <a:t>Tribal Healing to Wellness Court(s) brings together alcohol and drug treatment, community healing resources and the tribal justice process by using a team approach to achieve the physical and spiritual healing of the individual served and to promote native nation building and the well-being of the community.</a:t>
            </a:r>
            <a:endParaRPr lang="en-US" dirty="0">
              <a:latin typeface="Century Gothic" panose="020B0502020202020204" pitchFamily="34" charset="0"/>
            </a:endParaRPr>
          </a:p>
        </p:txBody>
      </p:sp>
    </p:spTree>
    <p:extLst>
      <p:ext uri="{BB962C8B-B14F-4D97-AF65-F5344CB8AC3E}">
        <p14:creationId xmlns:p14="http://schemas.microsoft.com/office/powerpoint/2010/main" val="1401294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CBBC-A01E-AC1B-D703-B3D3ED3E1371}"/>
              </a:ext>
            </a:extLst>
          </p:cNvPr>
          <p:cNvSpPr>
            <a:spLocks noGrp="1"/>
          </p:cNvSpPr>
          <p:nvPr>
            <p:ph type="title"/>
          </p:nvPr>
        </p:nvSpPr>
        <p:spPr/>
        <p:txBody>
          <a:bodyPr/>
          <a:lstStyle/>
          <a:p>
            <a:r>
              <a:rPr lang="en-US" sz="2000" dirty="0">
                <a:latin typeface="Century Gothic" panose="020B0502020202020204" pitchFamily="34" charset="0"/>
              </a:rPr>
              <a:t>Specialty services within the Chickasaw Nation (Cont.)</a:t>
            </a:r>
            <a:endParaRPr lang="en-US" sz="2000" dirty="0"/>
          </a:p>
        </p:txBody>
      </p:sp>
      <p:sp>
        <p:nvSpPr>
          <p:cNvPr id="3" name="Content Placeholder 2">
            <a:extLst>
              <a:ext uri="{FF2B5EF4-FFF2-40B4-BE49-F238E27FC236}">
                <a16:creationId xmlns:a16="http://schemas.microsoft.com/office/drawing/2014/main" id="{386210C9-8F7F-6CF1-1F93-4CCE69A0D8C1}"/>
              </a:ext>
            </a:extLst>
          </p:cNvPr>
          <p:cNvSpPr>
            <a:spLocks noGrp="1"/>
          </p:cNvSpPr>
          <p:nvPr>
            <p:ph idx="1"/>
          </p:nvPr>
        </p:nvSpPr>
        <p:spPr/>
        <p:txBody>
          <a:bodyPr/>
          <a:lstStyle/>
          <a:p>
            <a:r>
              <a:rPr lang="en-US" sz="1800" b="1" dirty="0">
                <a:latin typeface="+mn-lt"/>
              </a:rPr>
              <a:t>Key component number two:</a:t>
            </a:r>
          </a:p>
          <a:p>
            <a:pPr lvl="1"/>
            <a:r>
              <a:rPr lang="en-US" sz="1600" dirty="0">
                <a:latin typeface="+mn-lt"/>
              </a:rPr>
              <a:t> </a:t>
            </a:r>
            <a:r>
              <a:rPr lang="en-US" sz="2000" dirty="0">
                <a:latin typeface="+mn-lt"/>
              </a:rPr>
              <a:t>Referral points and legal process: </a:t>
            </a:r>
          </a:p>
          <a:p>
            <a:r>
              <a:rPr lang="en-US" sz="1800" dirty="0">
                <a:latin typeface="+mn-lt"/>
              </a:rPr>
              <a:t>Participants enter Tribal Healing to Wellness Court(s) through various referral points and legal processes that promote tribal sovereignty and the participant’s due (fair) process rights.</a:t>
            </a:r>
            <a:endParaRPr lang="en-US" dirty="0">
              <a:latin typeface="+mn-lt"/>
            </a:endParaRPr>
          </a:p>
        </p:txBody>
      </p:sp>
    </p:spTree>
    <p:extLst>
      <p:ext uri="{BB962C8B-B14F-4D97-AF65-F5344CB8AC3E}">
        <p14:creationId xmlns:p14="http://schemas.microsoft.com/office/powerpoint/2010/main" val="33077877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CBBC-A01E-AC1B-D703-B3D3ED3E1371}"/>
              </a:ext>
            </a:extLst>
          </p:cNvPr>
          <p:cNvSpPr>
            <a:spLocks noGrp="1"/>
          </p:cNvSpPr>
          <p:nvPr>
            <p:ph type="title"/>
          </p:nvPr>
        </p:nvSpPr>
        <p:spPr/>
        <p:txBody>
          <a:bodyPr/>
          <a:lstStyle/>
          <a:p>
            <a:r>
              <a:rPr lang="en-US" sz="2000" dirty="0">
                <a:latin typeface="Century Gothic" panose="020B0502020202020204" pitchFamily="34" charset="0"/>
              </a:rPr>
              <a:t>Specialty services within the Chickasaw Nation (Cont.)</a:t>
            </a:r>
            <a:endParaRPr lang="en-US" sz="2000" dirty="0"/>
          </a:p>
        </p:txBody>
      </p:sp>
      <p:sp>
        <p:nvSpPr>
          <p:cNvPr id="3" name="Content Placeholder 2">
            <a:extLst>
              <a:ext uri="{FF2B5EF4-FFF2-40B4-BE49-F238E27FC236}">
                <a16:creationId xmlns:a16="http://schemas.microsoft.com/office/drawing/2014/main" id="{386210C9-8F7F-6CF1-1F93-4CCE69A0D8C1}"/>
              </a:ext>
            </a:extLst>
          </p:cNvPr>
          <p:cNvSpPr>
            <a:spLocks noGrp="1"/>
          </p:cNvSpPr>
          <p:nvPr>
            <p:ph idx="1"/>
          </p:nvPr>
        </p:nvSpPr>
        <p:spPr/>
        <p:txBody>
          <a:bodyPr/>
          <a:lstStyle/>
          <a:p>
            <a:r>
              <a:rPr lang="en-US" sz="1800" b="1" dirty="0">
                <a:latin typeface="+mn-lt"/>
              </a:rPr>
              <a:t>Key component number three: </a:t>
            </a:r>
          </a:p>
          <a:p>
            <a:pPr lvl="1"/>
            <a:r>
              <a:rPr lang="en-US" sz="2000" dirty="0">
                <a:latin typeface="+mn-lt"/>
              </a:rPr>
              <a:t>Screening and eligibility: </a:t>
            </a:r>
          </a:p>
          <a:p>
            <a:r>
              <a:rPr lang="en-US" sz="1800" dirty="0">
                <a:latin typeface="+mn-lt"/>
              </a:rPr>
              <a:t>Individuals are identified early through legal and clinical screenings for eligibility and promptly referred to </a:t>
            </a:r>
            <a:r>
              <a:rPr lang="en-US" sz="1800" dirty="0" err="1">
                <a:latin typeface="+mn-lt"/>
              </a:rPr>
              <a:t>Masali</a:t>
            </a:r>
            <a:r>
              <a:rPr lang="en-US" sz="1800" dirty="0">
                <a:latin typeface="+mn-lt"/>
              </a:rPr>
              <a:t>: Healing to Wellness Court, ADC program. </a:t>
            </a:r>
            <a:endParaRPr lang="en-US" dirty="0">
              <a:latin typeface="+mn-lt"/>
            </a:endParaRPr>
          </a:p>
        </p:txBody>
      </p:sp>
    </p:spTree>
    <p:extLst>
      <p:ext uri="{BB962C8B-B14F-4D97-AF65-F5344CB8AC3E}">
        <p14:creationId xmlns:p14="http://schemas.microsoft.com/office/powerpoint/2010/main" val="83222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CBBC-A01E-AC1B-D703-B3D3ED3E1371}"/>
              </a:ext>
            </a:extLst>
          </p:cNvPr>
          <p:cNvSpPr>
            <a:spLocks noGrp="1"/>
          </p:cNvSpPr>
          <p:nvPr>
            <p:ph type="title"/>
          </p:nvPr>
        </p:nvSpPr>
        <p:spPr/>
        <p:txBody>
          <a:bodyPr/>
          <a:lstStyle/>
          <a:p>
            <a:r>
              <a:rPr lang="en-US" sz="2000" dirty="0">
                <a:latin typeface="Century Gothic" panose="020B0502020202020204" pitchFamily="34" charset="0"/>
              </a:rPr>
              <a:t>Specialty services within the Chickasaw Nation (Cont.)</a:t>
            </a:r>
            <a:endParaRPr lang="en-US" sz="2000" dirty="0"/>
          </a:p>
        </p:txBody>
      </p:sp>
      <p:sp>
        <p:nvSpPr>
          <p:cNvPr id="3" name="Content Placeholder 2">
            <a:extLst>
              <a:ext uri="{FF2B5EF4-FFF2-40B4-BE49-F238E27FC236}">
                <a16:creationId xmlns:a16="http://schemas.microsoft.com/office/drawing/2014/main" id="{386210C9-8F7F-6CF1-1F93-4CCE69A0D8C1}"/>
              </a:ext>
            </a:extLst>
          </p:cNvPr>
          <p:cNvSpPr>
            <a:spLocks noGrp="1"/>
          </p:cNvSpPr>
          <p:nvPr>
            <p:ph idx="1"/>
          </p:nvPr>
        </p:nvSpPr>
        <p:spPr/>
        <p:txBody>
          <a:bodyPr>
            <a:normAutofit/>
          </a:bodyPr>
          <a:lstStyle/>
          <a:p>
            <a:r>
              <a:rPr lang="en-US" b="1" i="0" u="none" strike="noStrike" baseline="0" dirty="0">
                <a:latin typeface="+mn-lt"/>
              </a:rPr>
              <a:t>Referral, screening and </a:t>
            </a:r>
            <a:r>
              <a:rPr lang="en-US" b="1" dirty="0">
                <a:latin typeface="+mn-lt"/>
              </a:rPr>
              <a:t>a</a:t>
            </a:r>
            <a:r>
              <a:rPr lang="en-US" b="1" i="0" u="none" strike="noStrike" baseline="0" dirty="0">
                <a:latin typeface="+mn-lt"/>
              </a:rPr>
              <a:t>cceptance process: </a:t>
            </a:r>
          </a:p>
          <a:p>
            <a:endParaRPr lang="en-US" b="0" i="0" u="none" strike="noStrike" baseline="0" dirty="0">
              <a:latin typeface="+mn-lt"/>
            </a:endParaRPr>
          </a:p>
          <a:p>
            <a:r>
              <a:rPr lang="en-US" b="0" i="0" u="none" strike="noStrike" baseline="0" dirty="0">
                <a:latin typeface="+mn-lt"/>
              </a:rPr>
              <a:t> Identification of the participant</a:t>
            </a:r>
          </a:p>
          <a:p>
            <a:pPr lvl="1"/>
            <a:r>
              <a:rPr lang="en-US" dirty="0">
                <a:latin typeface="+mn-lt"/>
              </a:rPr>
              <a:t>Target Population </a:t>
            </a:r>
            <a:r>
              <a:rPr lang="en-US" b="0" i="0" u="none" strike="noStrike" baseline="0" dirty="0">
                <a:latin typeface="+mn-lt"/>
              </a:rPr>
              <a:t> </a:t>
            </a:r>
            <a:endParaRPr lang="en-US" dirty="0">
              <a:latin typeface="+mn-lt"/>
            </a:endParaRPr>
          </a:p>
        </p:txBody>
      </p:sp>
    </p:spTree>
    <p:extLst>
      <p:ext uri="{BB962C8B-B14F-4D97-AF65-F5344CB8AC3E}">
        <p14:creationId xmlns:p14="http://schemas.microsoft.com/office/powerpoint/2010/main" val="33855537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CBBC-A01E-AC1B-D703-B3D3ED3E1371}"/>
              </a:ext>
            </a:extLst>
          </p:cNvPr>
          <p:cNvSpPr>
            <a:spLocks noGrp="1"/>
          </p:cNvSpPr>
          <p:nvPr>
            <p:ph type="title"/>
          </p:nvPr>
        </p:nvSpPr>
        <p:spPr/>
        <p:txBody>
          <a:bodyPr/>
          <a:lstStyle/>
          <a:p>
            <a:r>
              <a:rPr lang="en-US" sz="2000" dirty="0">
                <a:latin typeface="Century Gothic" panose="020B0502020202020204" pitchFamily="34" charset="0"/>
              </a:rPr>
              <a:t>Specialty services within the Chickasaw Nation (Cont.)</a:t>
            </a:r>
            <a:endParaRPr lang="en-US" sz="2000" dirty="0"/>
          </a:p>
        </p:txBody>
      </p:sp>
      <p:sp>
        <p:nvSpPr>
          <p:cNvPr id="3" name="Content Placeholder 2">
            <a:extLst>
              <a:ext uri="{FF2B5EF4-FFF2-40B4-BE49-F238E27FC236}">
                <a16:creationId xmlns:a16="http://schemas.microsoft.com/office/drawing/2014/main" id="{386210C9-8F7F-6CF1-1F93-4CCE69A0D8C1}"/>
              </a:ext>
            </a:extLst>
          </p:cNvPr>
          <p:cNvSpPr>
            <a:spLocks noGrp="1"/>
          </p:cNvSpPr>
          <p:nvPr>
            <p:ph idx="1"/>
          </p:nvPr>
        </p:nvSpPr>
        <p:spPr>
          <a:xfrm>
            <a:off x="2351700" y="1442434"/>
            <a:ext cx="6711654" cy="5254580"/>
          </a:xfrm>
        </p:spPr>
        <p:txBody>
          <a:bodyPr>
            <a:normAutofit/>
          </a:bodyPr>
          <a:lstStyle/>
          <a:p>
            <a:endParaRPr lang="en-US" b="1" i="0" u="none" strike="noStrike" baseline="0" dirty="0">
              <a:latin typeface="+mn-lt"/>
            </a:endParaRPr>
          </a:p>
          <a:p>
            <a:r>
              <a:rPr lang="en-US" b="1" i="0" u="none" strike="noStrike" baseline="0" dirty="0">
                <a:latin typeface="+mn-lt"/>
              </a:rPr>
              <a:t>Eligibility and disqualification </a:t>
            </a:r>
            <a:r>
              <a:rPr lang="en-US" b="1" dirty="0">
                <a:latin typeface="+mn-lt"/>
              </a:rPr>
              <a:t>c</a:t>
            </a:r>
            <a:r>
              <a:rPr lang="en-US" b="1" i="0" u="none" strike="noStrike" baseline="0" dirty="0">
                <a:latin typeface="+mn-lt"/>
              </a:rPr>
              <a:t>riteria:</a:t>
            </a:r>
          </a:p>
          <a:p>
            <a:endParaRPr lang="en-US" b="1" dirty="0">
              <a:latin typeface="+mn-lt"/>
            </a:endParaRPr>
          </a:p>
          <a:p>
            <a:endParaRPr lang="en-US" b="1" i="0" u="none" strike="noStrike" baseline="0" dirty="0">
              <a:latin typeface="+mn-lt"/>
            </a:endParaRPr>
          </a:p>
        </p:txBody>
      </p:sp>
    </p:spTree>
    <p:extLst>
      <p:ext uri="{BB962C8B-B14F-4D97-AF65-F5344CB8AC3E}">
        <p14:creationId xmlns:p14="http://schemas.microsoft.com/office/powerpoint/2010/main" val="3555529131"/>
      </p:ext>
    </p:extLst>
  </p:cSld>
  <p:clrMapOvr>
    <a:masterClrMapping/>
  </p:clrMapOvr>
  <p:transition spd="slow">
    <p:cover/>
  </p:transition>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CBBC-A01E-AC1B-D703-B3D3ED3E1371}"/>
              </a:ext>
            </a:extLst>
          </p:cNvPr>
          <p:cNvSpPr>
            <a:spLocks noGrp="1"/>
          </p:cNvSpPr>
          <p:nvPr>
            <p:ph type="title"/>
          </p:nvPr>
        </p:nvSpPr>
        <p:spPr/>
        <p:txBody>
          <a:bodyPr/>
          <a:lstStyle/>
          <a:p>
            <a:r>
              <a:rPr lang="en-US" sz="2000" dirty="0">
                <a:latin typeface="Century Gothic" panose="020B0502020202020204" pitchFamily="34" charset="0"/>
              </a:rPr>
              <a:t>Specialty services within the Chickasaw Nation (Cont.)</a:t>
            </a:r>
            <a:endParaRPr lang="en-US" sz="2000" dirty="0"/>
          </a:p>
        </p:txBody>
      </p:sp>
      <p:sp>
        <p:nvSpPr>
          <p:cNvPr id="3" name="Content Placeholder 2">
            <a:extLst>
              <a:ext uri="{FF2B5EF4-FFF2-40B4-BE49-F238E27FC236}">
                <a16:creationId xmlns:a16="http://schemas.microsoft.com/office/drawing/2014/main" id="{386210C9-8F7F-6CF1-1F93-4CCE69A0D8C1}"/>
              </a:ext>
            </a:extLst>
          </p:cNvPr>
          <p:cNvSpPr>
            <a:spLocks noGrp="1"/>
          </p:cNvSpPr>
          <p:nvPr>
            <p:ph idx="1"/>
          </p:nvPr>
        </p:nvSpPr>
        <p:spPr/>
        <p:txBody>
          <a:bodyPr>
            <a:normAutofit/>
          </a:bodyPr>
          <a:lstStyle/>
          <a:p>
            <a:r>
              <a:rPr lang="en-US" b="1" i="0" u="none" strike="noStrike" baseline="0" dirty="0">
                <a:latin typeface="+mn-lt"/>
              </a:rPr>
              <a:t>Referral, screening and acceptance </a:t>
            </a:r>
            <a:r>
              <a:rPr lang="en-US" b="1" dirty="0">
                <a:latin typeface="+mn-lt"/>
              </a:rPr>
              <a:t>p</a:t>
            </a:r>
            <a:r>
              <a:rPr lang="en-US" b="1" i="0" u="none" strike="noStrike" baseline="0" dirty="0">
                <a:latin typeface="+mn-lt"/>
              </a:rPr>
              <a:t>rocess:</a:t>
            </a:r>
          </a:p>
          <a:p>
            <a:endParaRPr lang="en-US" b="1" i="0" u="none" strike="noStrike" baseline="0" dirty="0">
              <a:latin typeface="+mn-lt"/>
            </a:endParaRPr>
          </a:p>
          <a:p>
            <a:r>
              <a:rPr lang="en-US" b="0" i="0" u="none" strike="noStrike" baseline="0" dirty="0">
                <a:latin typeface="+mn-lt"/>
              </a:rPr>
              <a:t> Consideration for the program: </a:t>
            </a:r>
            <a:endParaRPr lang="en-US" b="1" i="0" u="none" strike="noStrike" baseline="0" dirty="0">
              <a:latin typeface="+mn-lt"/>
            </a:endParaRPr>
          </a:p>
        </p:txBody>
      </p:sp>
    </p:spTree>
    <p:extLst>
      <p:ext uri="{BB962C8B-B14F-4D97-AF65-F5344CB8AC3E}">
        <p14:creationId xmlns:p14="http://schemas.microsoft.com/office/powerpoint/2010/main" val="1041424374"/>
      </p:ext>
    </p:extLst>
  </p:cSld>
  <p:clrMapOvr>
    <a:masterClrMapping/>
  </p:clrMapOvr>
  <p:transition spd="slow">
    <p:cover/>
  </p:transition>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CBBC-A01E-AC1B-D703-B3D3ED3E1371}"/>
              </a:ext>
            </a:extLst>
          </p:cNvPr>
          <p:cNvSpPr>
            <a:spLocks noGrp="1"/>
          </p:cNvSpPr>
          <p:nvPr>
            <p:ph type="title"/>
          </p:nvPr>
        </p:nvSpPr>
        <p:spPr/>
        <p:txBody>
          <a:bodyPr/>
          <a:lstStyle/>
          <a:p>
            <a:r>
              <a:rPr lang="en-US" sz="2000" dirty="0">
                <a:latin typeface="Century Gothic" panose="020B0502020202020204" pitchFamily="34" charset="0"/>
              </a:rPr>
              <a:t>Specialty services within the Chickasaw Nation (Cont.)</a:t>
            </a:r>
            <a:endParaRPr lang="en-US" sz="2000" dirty="0"/>
          </a:p>
        </p:txBody>
      </p:sp>
      <p:sp>
        <p:nvSpPr>
          <p:cNvPr id="3" name="Content Placeholder 2">
            <a:extLst>
              <a:ext uri="{FF2B5EF4-FFF2-40B4-BE49-F238E27FC236}">
                <a16:creationId xmlns:a16="http://schemas.microsoft.com/office/drawing/2014/main" id="{386210C9-8F7F-6CF1-1F93-4CCE69A0D8C1}"/>
              </a:ext>
            </a:extLst>
          </p:cNvPr>
          <p:cNvSpPr>
            <a:spLocks noGrp="1"/>
          </p:cNvSpPr>
          <p:nvPr>
            <p:ph idx="1"/>
          </p:nvPr>
        </p:nvSpPr>
        <p:spPr/>
        <p:txBody>
          <a:bodyPr/>
          <a:lstStyle/>
          <a:p>
            <a:r>
              <a:rPr lang="en-US" b="1" i="0" u="none" strike="noStrike" baseline="0" dirty="0">
                <a:latin typeface="+mn-lt"/>
              </a:rPr>
              <a:t>Referral, screening and acceptance </a:t>
            </a:r>
            <a:r>
              <a:rPr lang="en-US" b="1" dirty="0">
                <a:latin typeface="+mn-lt"/>
              </a:rPr>
              <a:t>p</a:t>
            </a:r>
            <a:r>
              <a:rPr lang="en-US" b="1" i="0" u="none" strike="noStrike" baseline="0" dirty="0">
                <a:latin typeface="+mn-lt"/>
              </a:rPr>
              <a:t>rocess:</a:t>
            </a:r>
          </a:p>
          <a:p>
            <a:endParaRPr lang="en-US" b="1" i="0" u="none" strike="noStrike" baseline="0" dirty="0">
              <a:latin typeface="+mn-lt"/>
            </a:endParaRPr>
          </a:p>
          <a:p>
            <a:r>
              <a:rPr lang="en-US" dirty="0">
                <a:latin typeface="+mn-lt"/>
              </a:rPr>
              <a:t> Acceptance in the ADC program: </a:t>
            </a:r>
          </a:p>
          <a:p>
            <a:endParaRPr lang="en-US" dirty="0">
              <a:latin typeface="+mn-lt"/>
            </a:endParaRPr>
          </a:p>
        </p:txBody>
      </p:sp>
    </p:spTree>
    <p:extLst>
      <p:ext uri="{BB962C8B-B14F-4D97-AF65-F5344CB8AC3E}">
        <p14:creationId xmlns:p14="http://schemas.microsoft.com/office/powerpoint/2010/main" val="1333534272"/>
      </p:ext>
    </p:extLst>
  </p:cSld>
  <p:clrMapOvr>
    <a:masterClrMapping/>
  </p:clrMapOvr>
  <p:transition spd="med">
    <p:pull/>
  </p:transition>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CBBC-A01E-AC1B-D703-B3D3ED3E1371}"/>
              </a:ext>
            </a:extLst>
          </p:cNvPr>
          <p:cNvSpPr>
            <a:spLocks noGrp="1"/>
          </p:cNvSpPr>
          <p:nvPr>
            <p:ph type="title"/>
          </p:nvPr>
        </p:nvSpPr>
        <p:spPr/>
        <p:txBody>
          <a:bodyPr/>
          <a:lstStyle/>
          <a:p>
            <a:r>
              <a:rPr lang="en-US" sz="2000" dirty="0">
                <a:latin typeface="Century Gothic" panose="020B0502020202020204" pitchFamily="34" charset="0"/>
              </a:rPr>
              <a:t>Specialty services within the Chickasaw Nation (Cont.)</a:t>
            </a:r>
            <a:endParaRPr lang="en-US" sz="2000" dirty="0"/>
          </a:p>
        </p:txBody>
      </p:sp>
      <p:sp>
        <p:nvSpPr>
          <p:cNvPr id="3" name="Content Placeholder 2">
            <a:extLst>
              <a:ext uri="{FF2B5EF4-FFF2-40B4-BE49-F238E27FC236}">
                <a16:creationId xmlns:a16="http://schemas.microsoft.com/office/drawing/2014/main" id="{386210C9-8F7F-6CF1-1F93-4CCE69A0D8C1}"/>
              </a:ext>
            </a:extLst>
          </p:cNvPr>
          <p:cNvSpPr>
            <a:spLocks noGrp="1"/>
          </p:cNvSpPr>
          <p:nvPr>
            <p:ph idx="1"/>
          </p:nvPr>
        </p:nvSpPr>
        <p:spPr/>
        <p:txBody>
          <a:bodyPr>
            <a:normAutofit/>
          </a:bodyPr>
          <a:lstStyle/>
          <a:p>
            <a:r>
              <a:rPr lang="en-US" b="1" i="0" u="none" strike="noStrike" baseline="0" dirty="0">
                <a:latin typeface="+mn-lt"/>
              </a:rPr>
              <a:t>Key component number four: </a:t>
            </a:r>
          </a:p>
          <a:p>
            <a:pPr lvl="1"/>
            <a:r>
              <a:rPr lang="en-US" sz="2000" dirty="0">
                <a:latin typeface="+mn-lt"/>
              </a:rPr>
              <a:t>Treatment and rehabilitation: </a:t>
            </a:r>
          </a:p>
          <a:p>
            <a:r>
              <a:rPr lang="en-US" b="0" i="0" u="none" strike="noStrike" baseline="0" dirty="0">
                <a:latin typeface="+mn-lt"/>
              </a:rPr>
              <a:t>Tribal Healing to Wellness Court(s) provides access to holistic, structured</a:t>
            </a:r>
            <a:r>
              <a:rPr lang="en-US" dirty="0">
                <a:latin typeface="+mn-lt"/>
              </a:rPr>
              <a:t> </a:t>
            </a:r>
            <a:r>
              <a:rPr lang="en-US" b="0" i="0" u="none" strike="noStrike" baseline="0" dirty="0">
                <a:latin typeface="+mn-lt"/>
              </a:rPr>
              <a:t>and phased alcohol and drug abuse treatment and rehabilitation services that incorporate culture and tradition.</a:t>
            </a:r>
            <a:endParaRPr lang="en-US" dirty="0">
              <a:latin typeface="+mn-lt"/>
            </a:endParaRPr>
          </a:p>
        </p:txBody>
      </p:sp>
    </p:spTree>
    <p:extLst>
      <p:ext uri="{BB962C8B-B14F-4D97-AF65-F5344CB8AC3E}">
        <p14:creationId xmlns:p14="http://schemas.microsoft.com/office/powerpoint/2010/main" val="35744450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9955" y="-321972"/>
            <a:ext cx="9144000" cy="4494727"/>
          </a:xfrm>
        </p:spPr>
        <p:txBody>
          <a:bodyPr>
            <a:normAutofit/>
          </a:bodyPr>
          <a:lstStyle/>
          <a:p>
            <a:br>
              <a:rPr lang="en-US" b="1" dirty="0"/>
            </a:br>
            <a:r>
              <a:rPr lang="en-US" sz="2200" dirty="0">
                <a:solidFill>
                  <a:schemeClr val="tx1"/>
                </a:solidFill>
                <a:latin typeface="Century Gothic" panose="020B0502020202020204" pitchFamily="34" charset="0"/>
              </a:rPr>
              <a:t>Specialty services within the Chickasaw Nation: </a:t>
            </a:r>
            <a:br>
              <a:rPr lang="en-US" sz="2200" b="1" dirty="0">
                <a:solidFill>
                  <a:schemeClr val="tx1"/>
                </a:solidFill>
                <a:latin typeface="Century Gothic" panose="020B0502020202020204" pitchFamily="34" charset="0"/>
              </a:rPr>
            </a:br>
            <a:br>
              <a:rPr lang="en-US" sz="2200" b="1" dirty="0">
                <a:solidFill>
                  <a:schemeClr val="tx1"/>
                </a:solidFill>
                <a:latin typeface="Century Gothic" panose="020B0502020202020204" pitchFamily="34" charset="0"/>
              </a:rPr>
            </a:br>
            <a:r>
              <a:rPr lang="en-US" sz="2200" i="1" dirty="0">
                <a:solidFill>
                  <a:schemeClr val="tx1"/>
                </a:solidFill>
                <a:latin typeface="Century Gothic" panose="020B0502020202020204" pitchFamily="34" charset="0"/>
              </a:rPr>
              <a:t>Past and Present </a:t>
            </a:r>
            <a:br>
              <a:rPr lang="en-US" sz="2200" i="1" dirty="0">
                <a:solidFill>
                  <a:schemeClr val="tx1"/>
                </a:solidFill>
                <a:latin typeface="Century Gothic" panose="020B0502020202020204" pitchFamily="34" charset="0"/>
              </a:rPr>
            </a:br>
            <a:br>
              <a:rPr lang="en-US" sz="2200" i="1" dirty="0">
                <a:solidFill>
                  <a:schemeClr val="tx1"/>
                </a:solidFill>
                <a:latin typeface="Century Gothic" panose="020B0502020202020204" pitchFamily="34" charset="0"/>
              </a:rPr>
            </a:br>
            <a:br>
              <a:rPr lang="en-US" b="1" dirty="0">
                <a:solidFill>
                  <a:schemeClr val="tx1"/>
                </a:solidFill>
              </a:rPr>
            </a:br>
            <a:endParaRPr lang="en-US" b="1" dirty="0">
              <a:solidFill>
                <a:schemeClr val="tx1"/>
              </a:solidFill>
            </a:endParaRPr>
          </a:p>
        </p:txBody>
      </p:sp>
      <p:sp>
        <p:nvSpPr>
          <p:cNvPr id="3" name="TextBox 2"/>
          <p:cNvSpPr txBox="1"/>
          <p:nvPr/>
        </p:nvSpPr>
        <p:spPr>
          <a:xfrm>
            <a:off x="1820452" y="3429003"/>
            <a:ext cx="8551101" cy="3347455"/>
          </a:xfrm>
          <a:prstGeom prst="rect">
            <a:avLst/>
          </a:prstGeom>
          <a:noFill/>
        </p:spPr>
        <p:txBody>
          <a:bodyPr wrap="square" numCol="1" rtlCol="0">
            <a:spAutoFit/>
          </a:bodyPr>
          <a:lstStyle/>
          <a:p>
            <a:pPr algn="ctr"/>
            <a:endParaRPr lang="en-US" sz="2251" i="1" dirty="0">
              <a:latin typeface="Garamond" panose="02020404030301010803" pitchFamily="18" charset="0"/>
            </a:endParaRPr>
          </a:p>
          <a:p>
            <a:pPr algn="ctr"/>
            <a:endParaRPr lang="en-US" sz="2251" i="1" dirty="0">
              <a:latin typeface="Garamond" panose="02020404030301010803" pitchFamily="18" charset="0"/>
            </a:endParaRPr>
          </a:p>
          <a:p>
            <a:pPr algn="ctr"/>
            <a:endParaRPr lang="en-US" sz="2400" i="1" dirty="0">
              <a:latin typeface="Garamond" panose="02020404030301010803" pitchFamily="18" charset="0"/>
            </a:endParaRPr>
          </a:p>
          <a:p>
            <a:pPr algn="ctr"/>
            <a:endParaRPr lang="en-US" sz="2400" i="1" dirty="0">
              <a:latin typeface="Garamond" panose="02020404030301010803" pitchFamily="18" charset="0"/>
            </a:endParaRPr>
          </a:p>
          <a:p>
            <a:pPr algn="ctr"/>
            <a:endParaRPr lang="en-US" sz="2251" i="1" dirty="0">
              <a:latin typeface="Garamond" panose="02020404030301010803" pitchFamily="18" charset="0"/>
            </a:endParaRPr>
          </a:p>
          <a:p>
            <a:pPr algn="ctr"/>
            <a:r>
              <a:rPr lang="en-US" sz="2400" i="1" dirty="0">
                <a:latin typeface="Garamond" panose="02020404030301010803" pitchFamily="18" charset="0"/>
              </a:rPr>
              <a:t>Regena Frye, MSHR</a:t>
            </a:r>
          </a:p>
          <a:p>
            <a:pPr algn="ctr"/>
            <a:r>
              <a:rPr lang="en-US" sz="2400" i="1" dirty="0">
                <a:latin typeface="Garamond" panose="02020404030301010803" pitchFamily="18" charset="0"/>
              </a:rPr>
              <a:t>Director of Specialty Services</a:t>
            </a:r>
          </a:p>
          <a:p>
            <a:pPr algn="ctr"/>
            <a:r>
              <a:rPr lang="en-US" sz="2400" i="1" dirty="0">
                <a:latin typeface="Garamond" panose="02020404030301010803" pitchFamily="18" charset="0"/>
              </a:rPr>
              <a:t>Amber Hoover, MS, LADC</a:t>
            </a:r>
          </a:p>
          <a:p>
            <a:pPr algn="ctr"/>
            <a:r>
              <a:rPr lang="en-US" sz="2400" i="1" dirty="0">
                <a:latin typeface="Garamond" panose="02020404030301010803" pitchFamily="18" charset="0"/>
              </a:rPr>
              <a:t>Director of Recovery and Restoration Services  </a:t>
            </a:r>
          </a:p>
        </p:txBody>
      </p:sp>
      <p:sp>
        <p:nvSpPr>
          <p:cNvPr id="5" name="TextBox 4">
            <a:extLst>
              <a:ext uri="{FF2B5EF4-FFF2-40B4-BE49-F238E27FC236}">
                <a16:creationId xmlns:a16="http://schemas.microsoft.com/office/drawing/2014/main" id="{B8CAEFA0-2C3A-4640-B561-566B81C3BC4E}"/>
              </a:ext>
            </a:extLst>
          </p:cNvPr>
          <p:cNvSpPr txBox="1"/>
          <p:nvPr/>
        </p:nvSpPr>
        <p:spPr>
          <a:xfrm>
            <a:off x="1704304" y="1186215"/>
            <a:ext cx="8783392" cy="3693319"/>
          </a:xfrm>
          <a:prstGeom prst="rect">
            <a:avLst/>
          </a:prstGeom>
          <a:noFill/>
        </p:spPr>
        <p:txBody>
          <a:bodyPr wrap="square">
            <a:spAutoFit/>
          </a:bodyPr>
          <a:lstStyle/>
          <a:p>
            <a:endParaRPr lang="en-US" b="1" dirty="0"/>
          </a:p>
          <a:p>
            <a:r>
              <a:rPr lang="en-US" b="1" dirty="0"/>
              <a:t>Course objectives:</a:t>
            </a:r>
          </a:p>
          <a:p>
            <a:endParaRPr lang="en-US" b="1" dirty="0"/>
          </a:p>
          <a:p>
            <a:pPr lvl="1"/>
            <a:r>
              <a:rPr lang="en-US" dirty="0">
                <a:latin typeface="+mj-lt"/>
              </a:rPr>
              <a:t>Provide an overview of the partnership between </a:t>
            </a:r>
            <a:r>
              <a:rPr lang="en-US" dirty="0"/>
              <a:t>the Chickasaw Nation and </a:t>
            </a:r>
            <a:r>
              <a:rPr lang="en-US" dirty="0">
                <a:latin typeface="+mj-lt"/>
              </a:rPr>
              <a:t>Oklahoma state drug courts (within the Chickasaw Nation) prior to the U.S. Supreme Court rulings </a:t>
            </a:r>
          </a:p>
          <a:p>
            <a:pPr lvl="1"/>
            <a:endParaRPr lang="en-US" dirty="0"/>
          </a:p>
          <a:p>
            <a:pPr lvl="1"/>
            <a:r>
              <a:rPr lang="en-US" dirty="0">
                <a:latin typeface="+mj-lt"/>
              </a:rPr>
              <a:t>Provide an overview of how the U.S. Supreme Court rulings affected </a:t>
            </a:r>
            <a:r>
              <a:rPr lang="en-US" dirty="0"/>
              <a:t>p</a:t>
            </a:r>
            <a:r>
              <a:rPr lang="en-US" dirty="0">
                <a:latin typeface="+mj-lt"/>
              </a:rPr>
              <a:t>artnership with the Chickasaw Nation and state drug courts (within the Chickasaw Nation)</a:t>
            </a:r>
          </a:p>
          <a:p>
            <a:pPr lvl="1"/>
            <a:endParaRPr lang="en-US" dirty="0"/>
          </a:p>
          <a:p>
            <a:pPr lvl="1"/>
            <a:r>
              <a:rPr lang="en-US" dirty="0">
                <a:latin typeface="+mj-lt"/>
              </a:rPr>
              <a:t>Provide an overview of how the Chickasaw Nation responded to the opportunities provided as a result of the U.S. Supreme Court rulings </a:t>
            </a:r>
            <a:endParaRPr lang="en-US" dirty="0"/>
          </a:p>
        </p:txBody>
      </p:sp>
    </p:spTree>
    <p:extLst>
      <p:ext uri="{BB962C8B-B14F-4D97-AF65-F5344CB8AC3E}">
        <p14:creationId xmlns:p14="http://schemas.microsoft.com/office/powerpoint/2010/main" val="3222201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CBBC-A01E-AC1B-D703-B3D3ED3E1371}"/>
              </a:ext>
            </a:extLst>
          </p:cNvPr>
          <p:cNvSpPr>
            <a:spLocks noGrp="1"/>
          </p:cNvSpPr>
          <p:nvPr>
            <p:ph type="title"/>
          </p:nvPr>
        </p:nvSpPr>
        <p:spPr/>
        <p:txBody>
          <a:bodyPr/>
          <a:lstStyle/>
          <a:p>
            <a:r>
              <a:rPr lang="en-US" sz="2000" dirty="0">
                <a:latin typeface="Century Gothic" panose="020B0502020202020204" pitchFamily="34" charset="0"/>
              </a:rPr>
              <a:t>Specialty services within the Chickasaw Nation (Cont.)</a:t>
            </a:r>
            <a:endParaRPr lang="en-US" sz="2000" dirty="0"/>
          </a:p>
        </p:txBody>
      </p:sp>
      <p:sp>
        <p:nvSpPr>
          <p:cNvPr id="3" name="Content Placeholder 2">
            <a:extLst>
              <a:ext uri="{FF2B5EF4-FFF2-40B4-BE49-F238E27FC236}">
                <a16:creationId xmlns:a16="http://schemas.microsoft.com/office/drawing/2014/main" id="{386210C9-8F7F-6CF1-1F93-4CCE69A0D8C1}"/>
              </a:ext>
            </a:extLst>
          </p:cNvPr>
          <p:cNvSpPr>
            <a:spLocks noGrp="1"/>
          </p:cNvSpPr>
          <p:nvPr>
            <p:ph idx="1"/>
          </p:nvPr>
        </p:nvSpPr>
        <p:spPr>
          <a:xfrm>
            <a:off x="231820" y="1365162"/>
            <a:ext cx="9818033" cy="4883238"/>
          </a:xfrm>
        </p:spPr>
        <p:txBody>
          <a:bodyPr>
            <a:normAutofit/>
          </a:bodyPr>
          <a:lstStyle/>
          <a:p>
            <a:r>
              <a:rPr lang="en-US" b="1" i="0" u="none" strike="noStrike" baseline="0" dirty="0">
                <a:latin typeface="+mn-lt"/>
              </a:rPr>
              <a:t>Key component number four: </a:t>
            </a:r>
          </a:p>
          <a:p>
            <a:pPr lvl="1"/>
            <a:r>
              <a:rPr lang="en-US" sz="2000" dirty="0">
                <a:latin typeface="+mn-lt"/>
              </a:rPr>
              <a:t>Treatment and rehabilitation: </a:t>
            </a:r>
          </a:p>
          <a:p>
            <a:pPr lvl="1"/>
            <a:r>
              <a:rPr lang="en-US" sz="2000" dirty="0">
                <a:latin typeface="+mn-lt"/>
              </a:rPr>
              <a:t>Receives referral from Specialty Services for potential new participant </a:t>
            </a:r>
          </a:p>
          <a:p>
            <a:pPr lvl="2"/>
            <a:r>
              <a:rPr lang="en-US" sz="1800" dirty="0">
                <a:latin typeface="+mn-lt"/>
              </a:rPr>
              <a:t>Substance use and mental health screeners/assessments completed</a:t>
            </a:r>
          </a:p>
          <a:p>
            <a:pPr lvl="3"/>
            <a:r>
              <a:rPr lang="en-US" sz="1600" dirty="0">
                <a:latin typeface="+mn-lt"/>
              </a:rPr>
              <a:t>Level of care determined</a:t>
            </a:r>
          </a:p>
          <a:p>
            <a:pPr lvl="4"/>
            <a:r>
              <a:rPr lang="en-US" sz="1600" dirty="0">
                <a:latin typeface="+mn-lt"/>
              </a:rPr>
              <a:t>Individual, group and family therapy</a:t>
            </a:r>
          </a:p>
          <a:p>
            <a:pPr lvl="5"/>
            <a:r>
              <a:rPr lang="en-US" sz="1600" dirty="0">
                <a:latin typeface="+mn-lt"/>
              </a:rPr>
              <a:t>Modalities</a:t>
            </a:r>
          </a:p>
          <a:p>
            <a:pPr lvl="6"/>
            <a:r>
              <a:rPr lang="en-US" sz="1600" dirty="0">
                <a:latin typeface="+mn-lt"/>
              </a:rPr>
              <a:t>Supportive services </a:t>
            </a:r>
          </a:p>
          <a:p>
            <a:pPr lvl="7"/>
            <a:r>
              <a:rPr lang="en-US" sz="1600" dirty="0">
                <a:latin typeface="+mn-lt"/>
              </a:rPr>
              <a:t>Navigation</a:t>
            </a:r>
          </a:p>
          <a:p>
            <a:pPr lvl="7"/>
            <a:r>
              <a:rPr lang="en-US" sz="1600" dirty="0">
                <a:latin typeface="+mn-lt"/>
              </a:rPr>
              <a:t>Peer support</a:t>
            </a:r>
          </a:p>
          <a:p>
            <a:pPr lvl="7"/>
            <a:r>
              <a:rPr lang="en-US" sz="1600" dirty="0">
                <a:latin typeface="+mn-lt"/>
              </a:rPr>
              <a:t>Cultural engagement </a:t>
            </a:r>
          </a:p>
          <a:p>
            <a:pPr lvl="5"/>
            <a:endParaRPr lang="en-US" sz="1600" dirty="0">
              <a:latin typeface="+mn-lt"/>
            </a:endParaRPr>
          </a:p>
          <a:p>
            <a:pPr lvl="5"/>
            <a:endParaRPr lang="en-US" sz="1600" dirty="0">
              <a:latin typeface="+mn-lt"/>
            </a:endParaRPr>
          </a:p>
          <a:p>
            <a:pPr lvl="1"/>
            <a:endParaRPr lang="en-US" sz="2000" dirty="0">
              <a:latin typeface="+mn-lt"/>
            </a:endParaRPr>
          </a:p>
          <a:p>
            <a:endParaRPr lang="en-US" dirty="0">
              <a:latin typeface="+mn-lt"/>
            </a:endParaRPr>
          </a:p>
        </p:txBody>
      </p:sp>
    </p:spTree>
    <p:extLst>
      <p:ext uri="{BB962C8B-B14F-4D97-AF65-F5344CB8AC3E}">
        <p14:creationId xmlns:p14="http://schemas.microsoft.com/office/powerpoint/2010/main" val="9590495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CBBC-A01E-AC1B-D703-B3D3ED3E1371}"/>
              </a:ext>
            </a:extLst>
          </p:cNvPr>
          <p:cNvSpPr>
            <a:spLocks noGrp="1"/>
          </p:cNvSpPr>
          <p:nvPr>
            <p:ph type="title"/>
          </p:nvPr>
        </p:nvSpPr>
        <p:spPr/>
        <p:txBody>
          <a:bodyPr/>
          <a:lstStyle/>
          <a:p>
            <a:r>
              <a:rPr lang="en-US" sz="2000" dirty="0">
                <a:latin typeface="Century Gothic" panose="020B0502020202020204" pitchFamily="34" charset="0"/>
              </a:rPr>
              <a:t>Specialty services within the Chickasaw Nation (Cont.)</a:t>
            </a:r>
            <a:endParaRPr lang="en-US" sz="2000" dirty="0"/>
          </a:p>
        </p:txBody>
      </p:sp>
      <p:sp>
        <p:nvSpPr>
          <p:cNvPr id="3" name="Content Placeholder 2">
            <a:extLst>
              <a:ext uri="{FF2B5EF4-FFF2-40B4-BE49-F238E27FC236}">
                <a16:creationId xmlns:a16="http://schemas.microsoft.com/office/drawing/2014/main" id="{386210C9-8F7F-6CF1-1F93-4CCE69A0D8C1}"/>
              </a:ext>
            </a:extLst>
          </p:cNvPr>
          <p:cNvSpPr>
            <a:spLocks noGrp="1"/>
          </p:cNvSpPr>
          <p:nvPr>
            <p:ph idx="1"/>
          </p:nvPr>
        </p:nvSpPr>
        <p:spPr/>
        <p:txBody>
          <a:bodyPr>
            <a:normAutofit/>
          </a:bodyPr>
          <a:lstStyle/>
          <a:p>
            <a:r>
              <a:rPr lang="en-US" b="1" i="0" u="none" strike="noStrike" baseline="0" dirty="0">
                <a:latin typeface="+mn-lt"/>
              </a:rPr>
              <a:t>Key component number five:</a:t>
            </a:r>
          </a:p>
          <a:p>
            <a:pPr lvl="1"/>
            <a:r>
              <a:rPr lang="en-US" b="0" i="0" u="none" strike="noStrike" baseline="0" dirty="0">
                <a:latin typeface="+mn-lt"/>
              </a:rPr>
              <a:t> </a:t>
            </a:r>
            <a:r>
              <a:rPr lang="en-US" sz="2000" dirty="0">
                <a:latin typeface="+mn-lt"/>
              </a:rPr>
              <a:t>Intensive supervision: </a:t>
            </a:r>
          </a:p>
          <a:p>
            <a:r>
              <a:rPr lang="en-US" b="0" i="0" u="none" strike="noStrike" baseline="0" dirty="0">
                <a:latin typeface="+mn-lt"/>
              </a:rPr>
              <a:t>Tribal Healing to Wellness Court(s) participants are monitored through intensive supervision that includes frequent and random testing for alcohol and drug use, while participants and their families benefit from effective team-based case management.</a:t>
            </a:r>
            <a:endParaRPr lang="en-US" dirty="0">
              <a:latin typeface="+mn-lt"/>
            </a:endParaRPr>
          </a:p>
        </p:txBody>
      </p:sp>
    </p:spTree>
    <p:extLst>
      <p:ext uri="{BB962C8B-B14F-4D97-AF65-F5344CB8AC3E}">
        <p14:creationId xmlns:p14="http://schemas.microsoft.com/office/powerpoint/2010/main" val="2000770497"/>
      </p:ext>
    </p:extLst>
  </p:cSld>
  <p:clrMapOvr>
    <a:masterClrMapping/>
  </p:clrMapOvr>
  <p:transition spd="slow">
    <p:cover/>
  </p:transition>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CBBC-A01E-AC1B-D703-B3D3ED3E1371}"/>
              </a:ext>
            </a:extLst>
          </p:cNvPr>
          <p:cNvSpPr>
            <a:spLocks noGrp="1"/>
          </p:cNvSpPr>
          <p:nvPr>
            <p:ph type="title"/>
          </p:nvPr>
        </p:nvSpPr>
        <p:spPr/>
        <p:txBody>
          <a:bodyPr/>
          <a:lstStyle/>
          <a:p>
            <a:r>
              <a:rPr lang="en-US" sz="2000" dirty="0">
                <a:latin typeface="Century Gothic" panose="020B0502020202020204" pitchFamily="34" charset="0"/>
              </a:rPr>
              <a:t>Specialty services within the Chickasaw Nation (Cont.)</a:t>
            </a:r>
            <a:endParaRPr lang="en-US" sz="2000" dirty="0"/>
          </a:p>
        </p:txBody>
      </p:sp>
      <p:sp>
        <p:nvSpPr>
          <p:cNvPr id="3" name="Content Placeholder 2">
            <a:extLst>
              <a:ext uri="{FF2B5EF4-FFF2-40B4-BE49-F238E27FC236}">
                <a16:creationId xmlns:a16="http://schemas.microsoft.com/office/drawing/2014/main" id="{386210C9-8F7F-6CF1-1F93-4CCE69A0D8C1}"/>
              </a:ext>
            </a:extLst>
          </p:cNvPr>
          <p:cNvSpPr>
            <a:spLocks noGrp="1"/>
          </p:cNvSpPr>
          <p:nvPr>
            <p:ph idx="1"/>
          </p:nvPr>
        </p:nvSpPr>
        <p:spPr/>
        <p:txBody>
          <a:bodyPr>
            <a:normAutofit/>
          </a:bodyPr>
          <a:lstStyle/>
          <a:p>
            <a:r>
              <a:rPr lang="en-US" sz="1800" b="1" dirty="0">
                <a:latin typeface="+mn-lt"/>
              </a:rPr>
              <a:t>Key component number six:</a:t>
            </a:r>
          </a:p>
          <a:p>
            <a:pPr lvl="1"/>
            <a:r>
              <a:rPr lang="en-US" sz="2000" dirty="0">
                <a:latin typeface="+mn-lt"/>
              </a:rPr>
              <a:t> Sanctions, incentives  and therapeutic adjustments: </a:t>
            </a:r>
          </a:p>
          <a:p>
            <a:r>
              <a:rPr lang="en-US" sz="1800" dirty="0">
                <a:latin typeface="+mn-lt"/>
              </a:rPr>
              <a:t>Progressive rewards (or incentives), consequences (or sanctions) and therapeutic adjustments are used to encourage participant compliance with the Tribal Healing to Wellness Court(s) requirements.</a:t>
            </a:r>
          </a:p>
        </p:txBody>
      </p:sp>
    </p:spTree>
    <p:extLst>
      <p:ext uri="{BB962C8B-B14F-4D97-AF65-F5344CB8AC3E}">
        <p14:creationId xmlns:p14="http://schemas.microsoft.com/office/powerpoint/2010/main" val="2430579785"/>
      </p:ext>
    </p:extLst>
  </p:cSld>
  <p:clrMapOvr>
    <a:masterClrMapping/>
  </p:clrMapOvr>
  <p:transition spd="slow">
    <p:cover/>
  </p:transition>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CBBC-A01E-AC1B-D703-B3D3ED3E1371}"/>
              </a:ext>
            </a:extLst>
          </p:cNvPr>
          <p:cNvSpPr>
            <a:spLocks noGrp="1"/>
          </p:cNvSpPr>
          <p:nvPr>
            <p:ph type="title"/>
          </p:nvPr>
        </p:nvSpPr>
        <p:spPr/>
        <p:txBody>
          <a:bodyPr/>
          <a:lstStyle/>
          <a:p>
            <a:r>
              <a:rPr lang="en-US" sz="2000" dirty="0">
                <a:latin typeface="Century Gothic" panose="020B0502020202020204" pitchFamily="34" charset="0"/>
              </a:rPr>
              <a:t>Specialty services within the Chickasaw Nation (Cont.)</a:t>
            </a:r>
            <a:endParaRPr lang="en-US" sz="2000" dirty="0"/>
          </a:p>
        </p:txBody>
      </p:sp>
      <p:sp>
        <p:nvSpPr>
          <p:cNvPr id="3" name="Content Placeholder 2">
            <a:extLst>
              <a:ext uri="{FF2B5EF4-FFF2-40B4-BE49-F238E27FC236}">
                <a16:creationId xmlns:a16="http://schemas.microsoft.com/office/drawing/2014/main" id="{386210C9-8F7F-6CF1-1F93-4CCE69A0D8C1}"/>
              </a:ext>
            </a:extLst>
          </p:cNvPr>
          <p:cNvSpPr>
            <a:spLocks noGrp="1"/>
          </p:cNvSpPr>
          <p:nvPr>
            <p:ph idx="1"/>
          </p:nvPr>
        </p:nvSpPr>
        <p:spPr/>
        <p:txBody>
          <a:bodyPr/>
          <a:lstStyle/>
          <a:p>
            <a:r>
              <a:rPr lang="en-US" sz="1800" b="1" dirty="0">
                <a:latin typeface="+mn-lt"/>
              </a:rPr>
              <a:t>Key component number seven: </a:t>
            </a:r>
          </a:p>
          <a:p>
            <a:pPr lvl="1"/>
            <a:r>
              <a:rPr lang="en-US" sz="2000" dirty="0">
                <a:latin typeface="+mn-lt"/>
              </a:rPr>
              <a:t>Judicial interaction: </a:t>
            </a:r>
          </a:p>
          <a:p>
            <a:r>
              <a:rPr lang="en-US" sz="1800" dirty="0">
                <a:latin typeface="+mn-lt"/>
              </a:rPr>
              <a:t>The ongoing involvement of a Tribal Healing to Wellness Court(s) judge with the ADC team and staffing, and ongoing Tribal Wellness Court(s) judge interaction with each participant are essential.</a:t>
            </a:r>
            <a:endParaRPr lang="en-US" dirty="0">
              <a:latin typeface="+mn-lt"/>
            </a:endParaRPr>
          </a:p>
        </p:txBody>
      </p:sp>
    </p:spTree>
    <p:extLst>
      <p:ext uri="{BB962C8B-B14F-4D97-AF65-F5344CB8AC3E}">
        <p14:creationId xmlns:p14="http://schemas.microsoft.com/office/powerpoint/2010/main" val="3995116795"/>
      </p:ext>
    </p:extLst>
  </p:cSld>
  <p:clrMapOvr>
    <a:masterClrMapping/>
  </p:clrMapOvr>
  <p:transition spd="slow">
    <p:cover/>
  </p:transition>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CBBC-A01E-AC1B-D703-B3D3ED3E1371}"/>
              </a:ext>
            </a:extLst>
          </p:cNvPr>
          <p:cNvSpPr>
            <a:spLocks noGrp="1"/>
          </p:cNvSpPr>
          <p:nvPr>
            <p:ph type="title"/>
          </p:nvPr>
        </p:nvSpPr>
        <p:spPr/>
        <p:txBody>
          <a:bodyPr/>
          <a:lstStyle/>
          <a:p>
            <a:r>
              <a:rPr lang="en-US" sz="2000" dirty="0">
                <a:latin typeface="Century Gothic" panose="020B0502020202020204" pitchFamily="34" charset="0"/>
              </a:rPr>
              <a:t>Specialty services within the Chickasaw Nation (Cont.)</a:t>
            </a:r>
            <a:endParaRPr lang="en-US" sz="2000" dirty="0"/>
          </a:p>
        </p:txBody>
      </p:sp>
      <p:sp>
        <p:nvSpPr>
          <p:cNvPr id="3" name="Content Placeholder 2">
            <a:extLst>
              <a:ext uri="{FF2B5EF4-FFF2-40B4-BE49-F238E27FC236}">
                <a16:creationId xmlns:a16="http://schemas.microsoft.com/office/drawing/2014/main" id="{386210C9-8F7F-6CF1-1F93-4CCE69A0D8C1}"/>
              </a:ext>
            </a:extLst>
          </p:cNvPr>
          <p:cNvSpPr>
            <a:spLocks noGrp="1"/>
          </p:cNvSpPr>
          <p:nvPr>
            <p:ph idx="1"/>
          </p:nvPr>
        </p:nvSpPr>
        <p:spPr/>
        <p:txBody>
          <a:bodyPr/>
          <a:lstStyle/>
          <a:p>
            <a:r>
              <a:rPr lang="en-US" sz="1800" b="1" dirty="0">
                <a:latin typeface="+mn-lt"/>
              </a:rPr>
              <a:t>Key component number eight: </a:t>
            </a:r>
          </a:p>
          <a:p>
            <a:pPr lvl="1"/>
            <a:r>
              <a:rPr lang="en-US" sz="2000" dirty="0">
                <a:latin typeface="+mn-lt"/>
              </a:rPr>
              <a:t>Monitoring and evaluation: </a:t>
            </a:r>
          </a:p>
          <a:p>
            <a:r>
              <a:rPr lang="en-US" sz="1800" dirty="0">
                <a:latin typeface="+mn-lt"/>
              </a:rPr>
              <a:t>Process measurement, performance measurement and evaluation are tools used to monitor and evaluate the achievement of program goals, identify needed improvements to the ADC and the tribal court process, determine participant progress and provide information to governing bodies, interested community groups and funding sources.</a:t>
            </a:r>
            <a:endParaRPr lang="en-US" dirty="0">
              <a:latin typeface="+mn-lt"/>
            </a:endParaRPr>
          </a:p>
        </p:txBody>
      </p:sp>
    </p:spTree>
    <p:extLst>
      <p:ext uri="{BB962C8B-B14F-4D97-AF65-F5344CB8AC3E}">
        <p14:creationId xmlns:p14="http://schemas.microsoft.com/office/powerpoint/2010/main" val="3027471754"/>
      </p:ext>
    </p:extLst>
  </p:cSld>
  <p:clrMapOvr>
    <a:masterClrMapping/>
  </p:clrMapOvr>
  <p:transition spd="slow">
    <p:cover/>
  </p:transition>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CBBC-A01E-AC1B-D703-B3D3ED3E1371}"/>
              </a:ext>
            </a:extLst>
          </p:cNvPr>
          <p:cNvSpPr>
            <a:spLocks noGrp="1"/>
          </p:cNvSpPr>
          <p:nvPr>
            <p:ph type="title"/>
          </p:nvPr>
        </p:nvSpPr>
        <p:spPr/>
        <p:txBody>
          <a:bodyPr/>
          <a:lstStyle/>
          <a:p>
            <a:r>
              <a:rPr lang="en-US" sz="2000" dirty="0">
                <a:latin typeface="Century Gothic" panose="020B0502020202020204" pitchFamily="34" charset="0"/>
              </a:rPr>
              <a:t>Specialty services within the Chickasaw Nation (Cont.)</a:t>
            </a:r>
            <a:endParaRPr lang="en-US" sz="2000" dirty="0"/>
          </a:p>
        </p:txBody>
      </p:sp>
      <p:sp>
        <p:nvSpPr>
          <p:cNvPr id="3" name="Content Placeholder 2">
            <a:extLst>
              <a:ext uri="{FF2B5EF4-FFF2-40B4-BE49-F238E27FC236}">
                <a16:creationId xmlns:a16="http://schemas.microsoft.com/office/drawing/2014/main" id="{386210C9-8F7F-6CF1-1F93-4CCE69A0D8C1}"/>
              </a:ext>
            </a:extLst>
          </p:cNvPr>
          <p:cNvSpPr>
            <a:spLocks noGrp="1"/>
          </p:cNvSpPr>
          <p:nvPr>
            <p:ph idx="1"/>
          </p:nvPr>
        </p:nvSpPr>
        <p:spPr/>
        <p:txBody>
          <a:bodyPr>
            <a:normAutofit/>
          </a:bodyPr>
          <a:lstStyle/>
          <a:p>
            <a:r>
              <a:rPr lang="en-US" sz="1800" b="1" dirty="0">
                <a:latin typeface="+mn-lt"/>
              </a:rPr>
              <a:t>Key component number nine:</a:t>
            </a:r>
          </a:p>
          <a:p>
            <a:pPr lvl="1"/>
            <a:r>
              <a:rPr lang="en-US" sz="2000" dirty="0">
                <a:latin typeface="+mn-lt"/>
              </a:rPr>
              <a:t> Continuing interdisciplinary and community education: </a:t>
            </a:r>
          </a:p>
          <a:p>
            <a:r>
              <a:rPr lang="en-US" sz="1800" dirty="0">
                <a:latin typeface="+mn-lt"/>
              </a:rPr>
              <a:t>Continuing interdisciplinary and community education promotes effective Tribal Healing to Wellness Court(s) planning, implementation and operation. </a:t>
            </a:r>
          </a:p>
        </p:txBody>
      </p:sp>
    </p:spTree>
    <p:extLst>
      <p:ext uri="{BB962C8B-B14F-4D97-AF65-F5344CB8AC3E}">
        <p14:creationId xmlns:p14="http://schemas.microsoft.com/office/powerpoint/2010/main" val="2655063161"/>
      </p:ext>
    </p:extLst>
  </p:cSld>
  <p:clrMapOvr>
    <a:masterClrMapping/>
  </p:clrMapOvr>
  <p:transition spd="slow">
    <p:cover/>
  </p:transition>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CBBC-A01E-AC1B-D703-B3D3ED3E1371}"/>
              </a:ext>
            </a:extLst>
          </p:cNvPr>
          <p:cNvSpPr>
            <a:spLocks noGrp="1"/>
          </p:cNvSpPr>
          <p:nvPr>
            <p:ph type="title"/>
          </p:nvPr>
        </p:nvSpPr>
        <p:spPr/>
        <p:txBody>
          <a:bodyPr/>
          <a:lstStyle/>
          <a:p>
            <a:r>
              <a:rPr lang="en-US" sz="2000" dirty="0">
                <a:latin typeface="Century Gothic" panose="020B0502020202020204" pitchFamily="34" charset="0"/>
              </a:rPr>
              <a:t>Specialty services within the Chickasaw Nation (Cont.)</a:t>
            </a:r>
            <a:endParaRPr lang="en-US" sz="2000" dirty="0"/>
          </a:p>
        </p:txBody>
      </p:sp>
      <p:sp>
        <p:nvSpPr>
          <p:cNvPr id="3" name="Content Placeholder 2">
            <a:extLst>
              <a:ext uri="{FF2B5EF4-FFF2-40B4-BE49-F238E27FC236}">
                <a16:creationId xmlns:a16="http://schemas.microsoft.com/office/drawing/2014/main" id="{386210C9-8F7F-6CF1-1F93-4CCE69A0D8C1}"/>
              </a:ext>
            </a:extLst>
          </p:cNvPr>
          <p:cNvSpPr>
            <a:spLocks noGrp="1"/>
          </p:cNvSpPr>
          <p:nvPr>
            <p:ph idx="1"/>
          </p:nvPr>
        </p:nvSpPr>
        <p:spPr/>
        <p:txBody>
          <a:bodyPr>
            <a:normAutofit/>
          </a:bodyPr>
          <a:lstStyle/>
          <a:p>
            <a:r>
              <a:rPr lang="en-US" sz="1800" b="1" dirty="0">
                <a:latin typeface="+mn-lt"/>
              </a:rPr>
              <a:t>Key component number 10:  </a:t>
            </a:r>
          </a:p>
          <a:p>
            <a:pPr lvl="1"/>
            <a:r>
              <a:rPr lang="en-US" sz="2000" dirty="0">
                <a:latin typeface="+mn-lt"/>
              </a:rPr>
              <a:t>Adult Drug Court team interaction: </a:t>
            </a:r>
          </a:p>
          <a:p>
            <a:r>
              <a:rPr lang="en-US" sz="1800" dirty="0">
                <a:latin typeface="+mn-lt"/>
              </a:rPr>
              <a:t>The development and maintenance of ongoing commitments, communication, coordination and cooperation among ADC team members, service providers, payers, the community and relevant organizations.</a:t>
            </a:r>
          </a:p>
        </p:txBody>
      </p:sp>
    </p:spTree>
    <p:extLst>
      <p:ext uri="{BB962C8B-B14F-4D97-AF65-F5344CB8AC3E}">
        <p14:creationId xmlns:p14="http://schemas.microsoft.com/office/powerpoint/2010/main" val="2577723069"/>
      </p:ext>
    </p:extLst>
  </p:cSld>
  <p:clrMapOvr>
    <a:masterClrMapping/>
  </p:clrMapOvr>
  <p:transition spd="slow">
    <p:cover/>
  </p:transition>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CBBC-A01E-AC1B-D703-B3D3ED3E1371}"/>
              </a:ext>
            </a:extLst>
          </p:cNvPr>
          <p:cNvSpPr>
            <a:spLocks noGrp="1"/>
          </p:cNvSpPr>
          <p:nvPr>
            <p:ph type="title"/>
          </p:nvPr>
        </p:nvSpPr>
        <p:spPr/>
        <p:txBody>
          <a:bodyPr/>
          <a:lstStyle/>
          <a:p>
            <a:r>
              <a:rPr lang="en-US" sz="2000" dirty="0">
                <a:latin typeface="Century Gothic" panose="020B0502020202020204" pitchFamily="34" charset="0"/>
              </a:rPr>
              <a:t>Specialty services within the Chickasaw Nation (Cont.)</a:t>
            </a:r>
            <a:endParaRPr lang="en-US" sz="2000" dirty="0"/>
          </a:p>
        </p:txBody>
      </p:sp>
      <p:sp>
        <p:nvSpPr>
          <p:cNvPr id="3" name="Content Placeholder 2">
            <a:extLst>
              <a:ext uri="{FF2B5EF4-FFF2-40B4-BE49-F238E27FC236}">
                <a16:creationId xmlns:a16="http://schemas.microsoft.com/office/drawing/2014/main" id="{386210C9-8F7F-6CF1-1F93-4CCE69A0D8C1}"/>
              </a:ext>
            </a:extLst>
          </p:cNvPr>
          <p:cNvSpPr>
            <a:spLocks noGrp="1"/>
          </p:cNvSpPr>
          <p:nvPr>
            <p:ph idx="1"/>
          </p:nvPr>
        </p:nvSpPr>
        <p:spPr/>
        <p:txBody>
          <a:bodyPr/>
          <a:lstStyle/>
          <a:p>
            <a:r>
              <a:rPr lang="en-US" b="1" i="0" u="none" strike="noStrike" baseline="0" dirty="0">
                <a:latin typeface="+mn-lt"/>
              </a:rPr>
              <a:t>Participant orientation: </a:t>
            </a:r>
          </a:p>
          <a:p>
            <a:endParaRPr lang="en-US" b="0" i="0" u="none" strike="noStrike" baseline="0" dirty="0">
              <a:latin typeface="+mn-lt"/>
            </a:endParaRPr>
          </a:p>
          <a:p>
            <a:r>
              <a:rPr lang="en-US" b="0" i="0" u="none" strike="noStrike" baseline="0" dirty="0">
                <a:latin typeface="+mn-lt"/>
              </a:rPr>
              <a:t>ADC participants will be informed of their choices to decline or accept participation in the program.</a:t>
            </a:r>
          </a:p>
          <a:p>
            <a:endParaRPr lang="en-US" b="0" i="0" u="none" strike="noStrike" baseline="0" dirty="0">
              <a:latin typeface="+mn-lt"/>
            </a:endParaRPr>
          </a:p>
          <a:p>
            <a:r>
              <a:rPr lang="en-US" b="0" i="0" u="none" strike="noStrike" baseline="0" dirty="0">
                <a:latin typeface="+mn-lt"/>
              </a:rPr>
              <a:t>For potential participants to make an informed decision regarding program participation, they will receive a complete orientation to the program prior to a plea. </a:t>
            </a:r>
          </a:p>
          <a:p>
            <a:endParaRPr lang="en-US" dirty="0">
              <a:latin typeface="+mn-lt"/>
            </a:endParaRPr>
          </a:p>
        </p:txBody>
      </p:sp>
    </p:spTree>
    <p:extLst>
      <p:ext uri="{BB962C8B-B14F-4D97-AF65-F5344CB8AC3E}">
        <p14:creationId xmlns:p14="http://schemas.microsoft.com/office/powerpoint/2010/main" val="1453165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CBBC-A01E-AC1B-D703-B3D3ED3E1371}"/>
              </a:ext>
            </a:extLst>
          </p:cNvPr>
          <p:cNvSpPr>
            <a:spLocks noGrp="1"/>
          </p:cNvSpPr>
          <p:nvPr>
            <p:ph type="title"/>
          </p:nvPr>
        </p:nvSpPr>
        <p:spPr/>
        <p:txBody>
          <a:bodyPr/>
          <a:lstStyle/>
          <a:p>
            <a:r>
              <a:rPr lang="en-US" sz="2000" dirty="0">
                <a:latin typeface="Century Gothic" panose="020B0502020202020204" pitchFamily="34" charset="0"/>
              </a:rPr>
              <a:t>Specialty services within the Chickasaw Nation (Cont.)</a:t>
            </a:r>
            <a:endParaRPr lang="en-US" sz="2000" dirty="0"/>
          </a:p>
        </p:txBody>
      </p:sp>
      <p:sp>
        <p:nvSpPr>
          <p:cNvPr id="3" name="Content Placeholder 2">
            <a:extLst>
              <a:ext uri="{FF2B5EF4-FFF2-40B4-BE49-F238E27FC236}">
                <a16:creationId xmlns:a16="http://schemas.microsoft.com/office/drawing/2014/main" id="{386210C9-8F7F-6CF1-1F93-4CCE69A0D8C1}"/>
              </a:ext>
            </a:extLst>
          </p:cNvPr>
          <p:cNvSpPr>
            <a:spLocks noGrp="1"/>
          </p:cNvSpPr>
          <p:nvPr>
            <p:ph idx="1"/>
          </p:nvPr>
        </p:nvSpPr>
        <p:spPr>
          <a:xfrm>
            <a:off x="2352436" y="2052928"/>
            <a:ext cx="6711654" cy="4195481"/>
          </a:xfrm>
        </p:spPr>
        <p:txBody>
          <a:bodyPr>
            <a:normAutofit/>
          </a:bodyPr>
          <a:lstStyle/>
          <a:p>
            <a:r>
              <a:rPr lang="en-US" b="1" i="0" u="none" strike="noStrike" baseline="0" dirty="0">
                <a:latin typeface="+mn-lt"/>
              </a:rPr>
              <a:t>Phase structure </a:t>
            </a:r>
          </a:p>
          <a:p>
            <a:endParaRPr lang="en-US" b="1" dirty="0">
              <a:latin typeface="+mn-lt"/>
            </a:endParaRPr>
          </a:p>
          <a:p>
            <a:r>
              <a:rPr lang="en-US" b="1" i="0" u="none" strike="noStrike" baseline="0" dirty="0">
                <a:latin typeface="+mn-lt"/>
              </a:rPr>
              <a:t> Termination criteria: </a:t>
            </a:r>
            <a:endParaRPr lang="en-US" dirty="0">
              <a:latin typeface="+mn-lt"/>
            </a:endParaRPr>
          </a:p>
        </p:txBody>
      </p:sp>
    </p:spTree>
    <p:extLst>
      <p:ext uri="{BB962C8B-B14F-4D97-AF65-F5344CB8AC3E}">
        <p14:creationId xmlns:p14="http://schemas.microsoft.com/office/powerpoint/2010/main" val="393343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E33F-7A2A-4287-8A02-2D82E51B6AD3}"/>
              </a:ext>
            </a:extLst>
          </p:cNvPr>
          <p:cNvSpPr>
            <a:spLocks noGrp="1"/>
          </p:cNvSpPr>
          <p:nvPr>
            <p:ph type="title"/>
          </p:nvPr>
        </p:nvSpPr>
        <p:spPr>
          <a:xfrm>
            <a:off x="1704304" y="2665930"/>
            <a:ext cx="8783392" cy="1133341"/>
          </a:xfrm>
        </p:spPr>
        <p:txBody>
          <a:bodyPr/>
          <a:lstStyle/>
          <a:p>
            <a:br>
              <a:rPr lang="en-US" sz="6000" dirty="0"/>
            </a:br>
            <a:br>
              <a:rPr lang="en-US" sz="6000" dirty="0"/>
            </a:br>
            <a:br>
              <a:rPr lang="en-US" dirty="0"/>
            </a:br>
            <a:br>
              <a:rPr lang="en-US" dirty="0"/>
            </a:br>
            <a:endParaRPr lang="en-US" dirty="0"/>
          </a:p>
        </p:txBody>
      </p:sp>
      <p:sp>
        <p:nvSpPr>
          <p:cNvPr id="3" name="Title 1">
            <a:extLst>
              <a:ext uri="{FF2B5EF4-FFF2-40B4-BE49-F238E27FC236}">
                <a16:creationId xmlns:a16="http://schemas.microsoft.com/office/drawing/2014/main" id="{969BAF60-2930-49A4-8493-DEC8E20134C3}"/>
              </a:ext>
            </a:extLst>
          </p:cNvPr>
          <p:cNvSpPr txBox="1">
            <a:spLocks/>
          </p:cNvSpPr>
          <p:nvPr/>
        </p:nvSpPr>
        <p:spPr>
          <a:xfrm>
            <a:off x="1562636" y="397100"/>
            <a:ext cx="9105364" cy="303190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2200" dirty="0">
              <a:latin typeface="Century Gothic" panose="020B0502020202020204" pitchFamily="34" charset="0"/>
            </a:endParaRPr>
          </a:p>
          <a:p>
            <a:pPr algn="ctr"/>
            <a:endParaRPr lang="en-US" sz="2200" dirty="0">
              <a:latin typeface="Century Gothic" panose="020B0502020202020204" pitchFamily="34" charset="0"/>
            </a:endParaRPr>
          </a:p>
          <a:p>
            <a:pPr algn="ctr"/>
            <a:r>
              <a:rPr lang="en-US" sz="2200" dirty="0">
                <a:latin typeface="Century Gothic" panose="020B0502020202020204" pitchFamily="34" charset="0"/>
              </a:rPr>
              <a:t>Specialty services within the Chickasaw Nation</a:t>
            </a:r>
            <a:r>
              <a:rPr lang="en-US" sz="2000" dirty="0">
                <a:latin typeface="Century Gothic" panose="020B0502020202020204" pitchFamily="34" charset="0"/>
              </a:rPr>
              <a:t> (Cont.)</a:t>
            </a:r>
            <a:br>
              <a:rPr lang="en-US" sz="2200" dirty="0">
                <a:latin typeface="Century Gothic" panose="020B0502020202020204" pitchFamily="34" charset="0"/>
              </a:rPr>
            </a:br>
            <a:br>
              <a:rPr lang="en-US" sz="2400" b="1" dirty="0"/>
            </a:br>
            <a:br>
              <a:rPr lang="en-US" sz="6000" dirty="0"/>
            </a:br>
            <a:r>
              <a:rPr lang="en-US" sz="4000" dirty="0"/>
              <a:t>Questions?</a:t>
            </a:r>
            <a:br>
              <a:rPr lang="en-US" dirty="0"/>
            </a:br>
            <a:br>
              <a:rPr lang="en-US" dirty="0"/>
            </a:br>
            <a:endParaRPr lang="en-US" dirty="0"/>
          </a:p>
        </p:txBody>
      </p:sp>
    </p:spTree>
    <p:extLst>
      <p:ext uri="{BB962C8B-B14F-4D97-AF65-F5344CB8AC3E}">
        <p14:creationId xmlns:p14="http://schemas.microsoft.com/office/powerpoint/2010/main" val="3194969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41671"/>
            <a:ext cx="7637172" cy="1572385"/>
          </a:xfrm>
        </p:spPr>
        <p:txBody>
          <a:bodyPr>
            <a:normAutofit fontScale="90000"/>
          </a:bodyPr>
          <a:lstStyle/>
          <a:p>
            <a:r>
              <a:rPr lang="en-US" sz="2400" dirty="0">
                <a:latin typeface="Century Gothic" panose="020B0502020202020204" pitchFamily="34" charset="0"/>
              </a:rPr>
              <a:t>Specialty services within the Chickasaw Nation (Cont.)</a:t>
            </a:r>
            <a:br>
              <a:rPr lang="en-US" sz="1800" dirty="0">
                <a:latin typeface="Segoe UI" panose="020B0502040204020203" pitchFamily="34" charset="0"/>
              </a:rPr>
            </a:br>
            <a:br>
              <a:rPr lang="en-US" dirty="0"/>
            </a:br>
            <a:r>
              <a:rPr lang="en-US" dirty="0"/>
              <a:t>Tribal Sovereignty</a:t>
            </a:r>
          </a:p>
        </p:txBody>
      </p:sp>
      <p:sp>
        <p:nvSpPr>
          <p:cNvPr id="5" name="Content Placeholder 4"/>
          <p:cNvSpPr>
            <a:spLocks noGrp="1"/>
          </p:cNvSpPr>
          <p:nvPr>
            <p:ph idx="1"/>
          </p:nvPr>
        </p:nvSpPr>
        <p:spPr>
          <a:xfrm>
            <a:off x="2351699" y="2052928"/>
            <a:ext cx="7468808" cy="4195481"/>
          </a:xfrm>
        </p:spPr>
        <p:txBody>
          <a:bodyPr>
            <a:normAutofit/>
          </a:bodyPr>
          <a:lstStyle/>
          <a:p>
            <a:pPr lvl="0" rtl="0"/>
            <a:r>
              <a:rPr lang="en-US" dirty="0"/>
              <a:t>Government-to-government relationship</a:t>
            </a:r>
          </a:p>
          <a:p>
            <a:pPr lvl="0" rtl="0"/>
            <a:r>
              <a:rPr lang="en-US" dirty="0"/>
              <a:t>Pre-Supreme Court</a:t>
            </a:r>
          </a:p>
          <a:p>
            <a:pPr lvl="0" rtl="0"/>
            <a:r>
              <a:rPr lang="en-US" dirty="0"/>
              <a:t>Post-Supreme Court</a:t>
            </a:r>
          </a:p>
          <a:p>
            <a:pPr lvl="0" rtl="0"/>
            <a:r>
              <a:rPr lang="en-US" dirty="0"/>
              <a:t>Chickasaw Constitution</a:t>
            </a:r>
          </a:p>
          <a:p>
            <a:pPr lvl="0" rtl="0"/>
            <a:r>
              <a:rPr lang="en-US" dirty="0"/>
              <a:t>Tribal code </a:t>
            </a:r>
          </a:p>
          <a:p>
            <a:pPr lvl="0" rtl="0"/>
            <a:r>
              <a:rPr lang="en-US" dirty="0"/>
              <a:t>Three departments of government</a:t>
            </a:r>
          </a:p>
          <a:p>
            <a:pPr lvl="1" rtl="0"/>
            <a:r>
              <a:rPr lang="en-US" dirty="0"/>
              <a:t>Legislative</a:t>
            </a:r>
          </a:p>
          <a:p>
            <a:pPr lvl="1" rtl="0"/>
            <a:r>
              <a:rPr lang="en-US" dirty="0"/>
              <a:t>Judicial</a:t>
            </a:r>
          </a:p>
          <a:p>
            <a:pPr lvl="1" rtl="0"/>
            <a:r>
              <a:rPr lang="en-US" dirty="0"/>
              <a:t>Executive </a:t>
            </a:r>
          </a:p>
        </p:txBody>
      </p:sp>
    </p:spTree>
    <p:extLst>
      <p:ext uri="{BB962C8B-B14F-4D97-AF65-F5344CB8AC3E}">
        <p14:creationId xmlns:p14="http://schemas.microsoft.com/office/powerpoint/2010/main" val="1336207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39910" y="154546"/>
            <a:ext cx="7424180" cy="1698702"/>
          </a:xfrm>
        </p:spPr>
        <p:txBody>
          <a:bodyPr/>
          <a:lstStyle/>
          <a:p>
            <a:r>
              <a:rPr lang="en-US" sz="2200" dirty="0">
                <a:latin typeface="Century Gothic" panose="020B0502020202020204" pitchFamily="34" charset="0"/>
              </a:rPr>
              <a:t>Specialty services within the Chickasaw Nation</a:t>
            </a:r>
            <a:r>
              <a:rPr lang="en-US" sz="2000" dirty="0">
                <a:latin typeface="Century Gothic" panose="020B0502020202020204" pitchFamily="34" charset="0"/>
              </a:rPr>
              <a:t> (Cont.)</a:t>
            </a:r>
            <a:br>
              <a:rPr lang="en-US" dirty="0"/>
            </a:br>
            <a:br>
              <a:rPr lang="en-US" dirty="0"/>
            </a:br>
            <a:r>
              <a:rPr lang="en-US" sz="2000" b="1" dirty="0">
                <a:latin typeface="+mn-lt"/>
              </a:rPr>
              <a:t>Point of Contact</a:t>
            </a:r>
          </a:p>
        </p:txBody>
      </p:sp>
      <p:sp>
        <p:nvSpPr>
          <p:cNvPr id="3" name="Content Placeholder 2"/>
          <p:cNvSpPr>
            <a:spLocks noGrp="1"/>
          </p:cNvSpPr>
          <p:nvPr>
            <p:ph idx="1"/>
          </p:nvPr>
        </p:nvSpPr>
        <p:spPr>
          <a:xfrm>
            <a:off x="1769327" y="2052928"/>
            <a:ext cx="8776010" cy="4195481"/>
          </a:xfrm>
        </p:spPr>
        <p:txBody>
          <a:bodyPr>
            <a:normAutofit/>
          </a:bodyPr>
          <a:lstStyle/>
          <a:p>
            <a:r>
              <a:rPr lang="en-US" dirty="0"/>
              <a:t>Questions or inquiries:</a:t>
            </a:r>
          </a:p>
          <a:p>
            <a:pPr marL="457200" lvl="1" indent="0">
              <a:buNone/>
            </a:pPr>
            <a:endParaRPr lang="en-US" dirty="0"/>
          </a:p>
          <a:p>
            <a:pPr lvl="1"/>
            <a:r>
              <a:rPr lang="en-US" dirty="0"/>
              <a:t>Regena Frye, MSHR</a:t>
            </a:r>
          </a:p>
          <a:p>
            <a:pPr lvl="2"/>
            <a:r>
              <a:rPr lang="en-US" dirty="0"/>
              <a:t>Director of Specialty Services </a:t>
            </a:r>
          </a:p>
          <a:p>
            <a:pPr lvl="3"/>
            <a:r>
              <a:rPr lang="en-US" dirty="0">
                <a:hlinkClick r:id="rId4"/>
              </a:rPr>
              <a:t>Regena.Frye@Chickasaw.net</a:t>
            </a:r>
            <a:endParaRPr lang="en-US" dirty="0"/>
          </a:p>
          <a:p>
            <a:pPr lvl="1"/>
            <a:r>
              <a:rPr lang="en-US" dirty="0"/>
              <a:t>Amber Hoover, MS, LADC</a:t>
            </a:r>
          </a:p>
          <a:p>
            <a:pPr lvl="2"/>
            <a:r>
              <a:rPr lang="en-US" dirty="0"/>
              <a:t> Director of Recovery and Restoration Services</a:t>
            </a:r>
          </a:p>
          <a:p>
            <a:pPr lvl="3"/>
            <a:r>
              <a:rPr lang="en-US" sz="1800" dirty="0">
                <a:hlinkClick r:id="rId5"/>
              </a:rPr>
              <a:t>Amber.hoover@chickasaw.net</a:t>
            </a:r>
            <a:endParaRPr lang="en-US" sz="1800" dirty="0"/>
          </a:p>
          <a:p>
            <a:pPr lvl="3"/>
            <a:endParaRPr lang="en-US" sz="1800" dirty="0"/>
          </a:p>
          <a:p>
            <a:pPr lvl="1"/>
            <a:endParaRPr lang="en-US" dirty="0"/>
          </a:p>
          <a:p>
            <a:pPr marL="457200" lvl="1"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784773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2" y="3"/>
            <a:ext cx="8178083" cy="1585265"/>
          </a:xfrm>
        </p:spPr>
        <p:txBody>
          <a:bodyPr>
            <a:normAutofit/>
          </a:bodyPr>
          <a:lstStyle/>
          <a:p>
            <a:r>
              <a:rPr lang="en-US" sz="2200" dirty="0">
                <a:latin typeface="+mn-lt"/>
              </a:rPr>
              <a:t>Specialty services within the Chickasaw Nation</a:t>
            </a:r>
            <a:r>
              <a:rPr lang="en-US" sz="2000" dirty="0">
                <a:latin typeface="Century Gothic" panose="020B0502020202020204" pitchFamily="34" charset="0"/>
              </a:rPr>
              <a:t> (Cont.)</a:t>
            </a:r>
            <a:br>
              <a:rPr lang="en-US" sz="2000" dirty="0">
                <a:latin typeface="Century Gothic" panose="020B0502020202020204" pitchFamily="34" charset="0"/>
              </a:rPr>
            </a:br>
            <a:br>
              <a:rPr lang="en-US" sz="2200" dirty="0">
                <a:latin typeface="+mn-lt"/>
              </a:rPr>
            </a:br>
            <a:r>
              <a:rPr lang="en-US" sz="2800" dirty="0"/>
              <a:t>Chickasaw Nation Governor</a:t>
            </a:r>
          </a:p>
        </p:txBody>
      </p:sp>
      <p:sp>
        <p:nvSpPr>
          <p:cNvPr id="3" name="Content Placeholder 2"/>
          <p:cNvSpPr>
            <a:spLocks noGrp="1"/>
          </p:cNvSpPr>
          <p:nvPr>
            <p:ph idx="1"/>
          </p:nvPr>
        </p:nvSpPr>
        <p:spPr>
          <a:xfrm>
            <a:off x="1675126" y="1983349"/>
            <a:ext cx="5018048" cy="3428111"/>
          </a:xfrm>
        </p:spPr>
        <p:txBody>
          <a:bodyPr/>
          <a:lstStyle/>
          <a:p>
            <a:r>
              <a:rPr lang="en-US" sz="2200" dirty="0"/>
              <a:t>Executive Department</a:t>
            </a:r>
          </a:p>
          <a:p>
            <a:pPr lvl="1"/>
            <a:r>
              <a:rPr lang="en-US" sz="2200" dirty="0"/>
              <a:t>Bill Anoatubby, Governor</a:t>
            </a:r>
          </a:p>
          <a:p>
            <a:pPr lvl="1"/>
            <a:r>
              <a:rPr lang="en-US" sz="2200" dirty="0"/>
              <a:t>Elected in 1987</a:t>
            </a:r>
          </a:p>
          <a:p>
            <a:pPr lvl="1"/>
            <a:r>
              <a:rPr lang="en-US" sz="2200" dirty="0"/>
              <a:t>Currently serving 10th term</a:t>
            </a:r>
          </a:p>
          <a:p>
            <a:endParaRPr lang="en-US" dirty="0"/>
          </a:p>
        </p:txBody>
      </p:sp>
      <p:pic>
        <p:nvPicPr>
          <p:cNvPr id="6" name="Picture 5" descr="A person in a suit and tie&#10;&#10;Description automatically generated with medium confidence">
            <a:extLst>
              <a:ext uri="{FF2B5EF4-FFF2-40B4-BE49-F238E27FC236}">
                <a16:creationId xmlns:a16="http://schemas.microsoft.com/office/drawing/2014/main" id="{74568584-8DD3-44EA-BDAC-7C1535C73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844" y="1983349"/>
            <a:ext cx="2871946" cy="3657506"/>
          </a:xfrm>
          <a:prstGeom prst="rect">
            <a:avLst/>
          </a:prstGeom>
        </p:spPr>
      </p:pic>
    </p:spTree>
    <p:extLst>
      <p:ext uri="{BB962C8B-B14F-4D97-AF65-F5344CB8AC3E}">
        <p14:creationId xmlns:p14="http://schemas.microsoft.com/office/powerpoint/2010/main" val="1786908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B9B4-1A3B-4A0C-8E34-B080C96F52A7}"/>
              </a:ext>
            </a:extLst>
          </p:cNvPr>
          <p:cNvSpPr>
            <a:spLocks noGrp="1"/>
          </p:cNvSpPr>
          <p:nvPr>
            <p:ph type="title"/>
          </p:nvPr>
        </p:nvSpPr>
        <p:spPr>
          <a:xfrm>
            <a:off x="1524003" y="167428"/>
            <a:ext cx="7560425" cy="1685823"/>
          </a:xfrm>
        </p:spPr>
        <p:txBody>
          <a:bodyPr/>
          <a:lstStyle/>
          <a:p>
            <a:r>
              <a:rPr lang="en-US" sz="2200" dirty="0">
                <a:latin typeface="Century Gothic" panose="020B0502020202020204" pitchFamily="34" charset="0"/>
              </a:rPr>
              <a:t>Specialty services within the Chickasaw Nation (Cont.)</a:t>
            </a:r>
            <a:br>
              <a:rPr lang="en-US" sz="2200" dirty="0">
                <a:latin typeface="Century Gothic" panose="020B0502020202020204" pitchFamily="34" charset="0"/>
              </a:rPr>
            </a:br>
            <a:br>
              <a:rPr lang="en-US" sz="2200" dirty="0">
                <a:latin typeface="Century Gothic" panose="020B0502020202020204" pitchFamily="34" charset="0"/>
              </a:rPr>
            </a:br>
            <a:r>
              <a:rPr lang="en-US" sz="2400" dirty="0"/>
              <a:t>Chickasaw Nation Lt. Governor</a:t>
            </a:r>
            <a:endParaRPr lang="en-US" sz="2200" dirty="0">
              <a:latin typeface="Century Gothic" panose="020B0502020202020204" pitchFamily="34" charset="0"/>
            </a:endParaRPr>
          </a:p>
        </p:txBody>
      </p:sp>
      <p:sp>
        <p:nvSpPr>
          <p:cNvPr id="8" name="Content Placeholder 2">
            <a:extLst>
              <a:ext uri="{FF2B5EF4-FFF2-40B4-BE49-F238E27FC236}">
                <a16:creationId xmlns:a16="http://schemas.microsoft.com/office/drawing/2014/main" id="{F870066E-5E08-4B4F-AB48-027C2AA9C25F}"/>
              </a:ext>
            </a:extLst>
          </p:cNvPr>
          <p:cNvSpPr txBox="1">
            <a:spLocks/>
          </p:cNvSpPr>
          <p:nvPr/>
        </p:nvSpPr>
        <p:spPr>
          <a:xfrm>
            <a:off x="1718078" y="2171558"/>
            <a:ext cx="5018048" cy="34281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2200" dirty="0"/>
              <a:t>Executive Department</a:t>
            </a:r>
          </a:p>
          <a:p>
            <a:r>
              <a:rPr lang="en-US" sz="2200" dirty="0"/>
              <a:t>Chris Anoatubby, Lt. Governor</a:t>
            </a:r>
          </a:p>
          <a:p>
            <a:r>
              <a:rPr lang="en-US" sz="2200" dirty="0"/>
              <a:t>Currently serving his second term</a:t>
            </a:r>
          </a:p>
          <a:p>
            <a:pPr lvl="1"/>
            <a:endParaRPr lang="en-US" sz="2200" dirty="0"/>
          </a:p>
          <a:p>
            <a:endParaRPr lang="en-US" dirty="0"/>
          </a:p>
        </p:txBody>
      </p:sp>
    </p:spTree>
    <p:extLst>
      <p:ext uri="{BB962C8B-B14F-4D97-AF65-F5344CB8AC3E}">
        <p14:creationId xmlns:p14="http://schemas.microsoft.com/office/powerpoint/2010/main" val="3949630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4547" y="1"/>
            <a:ext cx="9181962" cy="1873404"/>
          </a:xfrm>
        </p:spPr>
        <p:txBody>
          <a:bodyPr>
            <a:noAutofit/>
          </a:bodyPr>
          <a:lstStyle/>
          <a:p>
            <a:pPr lvl="1"/>
            <a:r>
              <a:rPr lang="en-US" sz="2200" dirty="0">
                <a:latin typeface="+mn-lt"/>
              </a:rPr>
              <a:t>Specialty services within the Chickasaw Nation</a:t>
            </a:r>
            <a:r>
              <a:rPr lang="en-US" sz="2000" dirty="0">
                <a:latin typeface="Century Gothic" panose="020B0502020202020204" pitchFamily="34" charset="0"/>
              </a:rPr>
              <a:t> (Cont.)</a:t>
            </a:r>
            <a:br>
              <a:rPr lang="en-US" sz="2200" b="1" dirty="0">
                <a:latin typeface="+mn-lt"/>
              </a:rPr>
            </a:br>
            <a:br>
              <a:rPr lang="en-US" sz="2200" b="1" dirty="0">
                <a:latin typeface="+mn-lt"/>
              </a:rPr>
            </a:br>
            <a:r>
              <a:rPr lang="en-US" sz="2000" b="1" dirty="0">
                <a:latin typeface="+mn-lt"/>
              </a:rPr>
              <a:t>Oklahoma state drug courts within the Chickasaw Nation prior to the U.S. Supreme Court rulings:</a:t>
            </a:r>
          </a:p>
        </p:txBody>
      </p:sp>
      <p:sp>
        <p:nvSpPr>
          <p:cNvPr id="3" name="Content Placeholder 2"/>
          <p:cNvSpPr>
            <a:spLocks noGrp="1"/>
          </p:cNvSpPr>
          <p:nvPr>
            <p:ph idx="1"/>
          </p:nvPr>
        </p:nvSpPr>
        <p:spPr>
          <a:xfrm>
            <a:off x="1751469" y="1873405"/>
            <a:ext cx="8002132" cy="4984594"/>
          </a:xfrm>
        </p:spPr>
        <p:txBody>
          <a:bodyPr>
            <a:normAutofit/>
          </a:bodyPr>
          <a:lstStyle/>
          <a:p>
            <a:r>
              <a:rPr lang="en-US" dirty="0"/>
              <a:t>Partnership: State courts within the Chickasaw Nation</a:t>
            </a:r>
          </a:p>
          <a:p>
            <a:pPr lvl="1"/>
            <a:r>
              <a:rPr lang="en-US" dirty="0"/>
              <a:t>Memorandum(s) of understanding</a:t>
            </a:r>
          </a:p>
          <a:p>
            <a:pPr lvl="1"/>
            <a:r>
              <a:rPr lang="en-US" dirty="0"/>
              <a:t>Teamwork</a:t>
            </a:r>
          </a:p>
          <a:p>
            <a:pPr lvl="1"/>
            <a:r>
              <a:rPr lang="en-US" dirty="0"/>
              <a:t>Services provided </a:t>
            </a:r>
          </a:p>
          <a:p>
            <a:endParaRPr lang="en-US" sz="2251" dirty="0"/>
          </a:p>
          <a:p>
            <a:endParaRPr lang="en-US" dirty="0"/>
          </a:p>
        </p:txBody>
      </p:sp>
      <p:graphicFrame>
        <p:nvGraphicFramePr>
          <p:cNvPr id="4" name="Diagram 3">
            <a:extLst>
              <a:ext uri="{FF2B5EF4-FFF2-40B4-BE49-F238E27FC236}">
                <a16:creationId xmlns:a16="http://schemas.microsoft.com/office/drawing/2014/main" id="{6ADB9D9C-35EB-48C6-AE2E-A0A9E3869C47}"/>
              </a:ext>
            </a:extLst>
          </p:cNvPr>
          <p:cNvGraphicFramePr/>
          <p:nvPr>
            <p:extLst>
              <p:ext uri="{D42A27DB-BD31-4B8C-83A1-F6EECF244321}">
                <p14:modId xmlns:p14="http://schemas.microsoft.com/office/powerpoint/2010/main" val="247623104"/>
              </p:ext>
            </p:extLst>
          </p:nvPr>
        </p:nvGraphicFramePr>
        <p:xfrm>
          <a:off x="5750312" y="2807595"/>
          <a:ext cx="4183592" cy="3412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1766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
            <a:ext cx="7738946" cy="2040835"/>
          </a:xfrm>
        </p:spPr>
        <p:txBody>
          <a:bodyPr>
            <a:noAutofit/>
          </a:bodyPr>
          <a:lstStyle/>
          <a:p>
            <a:pPr lvl="1"/>
            <a:r>
              <a:rPr lang="en-US" sz="2200" dirty="0">
                <a:latin typeface="Century Gothic" panose="020B0502020202020204" pitchFamily="34" charset="0"/>
              </a:rPr>
              <a:t>Specialty services within the Chickasaw Nation</a:t>
            </a:r>
            <a:r>
              <a:rPr lang="en-US" sz="2000" dirty="0">
                <a:latin typeface="Century Gothic" panose="020B0502020202020204" pitchFamily="34" charset="0"/>
              </a:rPr>
              <a:t> (Cont.)</a:t>
            </a:r>
            <a:br>
              <a:rPr lang="en-US" sz="2400" b="1" dirty="0">
                <a:latin typeface="+mj-lt"/>
              </a:rPr>
            </a:br>
            <a:br>
              <a:rPr lang="en-US" sz="2400" b="1" dirty="0">
                <a:latin typeface="+mj-lt"/>
              </a:rPr>
            </a:br>
            <a:br>
              <a:rPr lang="en-US" sz="2400" b="1" dirty="0">
                <a:latin typeface="+mj-lt"/>
              </a:rPr>
            </a:br>
            <a:r>
              <a:rPr lang="en-US" sz="2000" b="1" dirty="0">
                <a:latin typeface="+mn-lt"/>
              </a:rPr>
              <a:t>Effect on partnership between Chickasaw Nation and state drug courts within the Chickasaw Nation due to U.S Supreme Court rulings:</a:t>
            </a:r>
          </a:p>
        </p:txBody>
      </p:sp>
      <p:sp>
        <p:nvSpPr>
          <p:cNvPr id="3" name="Content Placeholder 2"/>
          <p:cNvSpPr>
            <a:spLocks noGrp="1"/>
          </p:cNvSpPr>
          <p:nvPr>
            <p:ph idx="1"/>
          </p:nvPr>
        </p:nvSpPr>
        <p:spPr>
          <a:xfrm>
            <a:off x="1676764" y="1717937"/>
            <a:ext cx="8838472" cy="2173357"/>
          </a:xfrm>
        </p:spPr>
        <p:txBody>
          <a:bodyPr>
            <a:normAutofit/>
          </a:bodyPr>
          <a:lstStyle/>
          <a:p>
            <a:pPr marL="457200" lvl="1" indent="0">
              <a:buNone/>
            </a:pPr>
            <a:endParaRPr lang="en-US" b="1" dirty="0"/>
          </a:p>
          <a:p>
            <a:pPr lvl="1"/>
            <a:endParaRPr lang="en-US" dirty="0"/>
          </a:p>
          <a:p>
            <a:pPr lvl="1"/>
            <a:r>
              <a:rPr lang="en-US" b="1" dirty="0"/>
              <a:t>Shift in jurisdiction </a:t>
            </a:r>
          </a:p>
          <a:p>
            <a:pPr lvl="2"/>
            <a:r>
              <a:rPr lang="en-US" dirty="0"/>
              <a:t>Chickasaw Nation now legally recognized as a reservation </a:t>
            </a:r>
          </a:p>
          <a:p>
            <a:pPr lvl="2"/>
            <a:r>
              <a:rPr lang="en-US" dirty="0"/>
              <a:t>State no longer has jurisdiction over Indians in our reservation</a:t>
            </a:r>
          </a:p>
          <a:p>
            <a:pPr lvl="4"/>
            <a:endParaRPr lang="en-US" dirty="0"/>
          </a:p>
          <a:p>
            <a:endParaRPr lang="en-US" sz="2251" dirty="0"/>
          </a:p>
          <a:p>
            <a:endParaRPr lang="en-US" dirty="0"/>
          </a:p>
        </p:txBody>
      </p:sp>
      <p:graphicFrame>
        <p:nvGraphicFramePr>
          <p:cNvPr id="4" name="Diagram 3">
            <a:extLst>
              <a:ext uri="{FF2B5EF4-FFF2-40B4-BE49-F238E27FC236}">
                <a16:creationId xmlns:a16="http://schemas.microsoft.com/office/drawing/2014/main" id="{B73DC216-B83E-4269-99A3-F37ACB05D501}"/>
              </a:ext>
            </a:extLst>
          </p:cNvPr>
          <p:cNvGraphicFramePr/>
          <p:nvPr>
            <p:extLst>
              <p:ext uri="{D42A27DB-BD31-4B8C-83A1-F6EECF244321}">
                <p14:modId xmlns:p14="http://schemas.microsoft.com/office/powerpoint/2010/main" val="3017939454"/>
              </p:ext>
            </p:extLst>
          </p:nvPr>
        </p:nvGraphicFramePr>
        <p:xfrm>
          <a:off x="4002561" y="3568390"/>
          <a:ext cx="6437973" cy="32896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83627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9093" y="178423"/>
            <a:ext cx="8953853" cy="2371594"/>
          </a:xfrm>
        </p:spPr>
        <p:txBody>
          <a:bodyPr>
            <a:noAutofit/>
          </a:bodyPr>
          <a:lstStyle/>
          <a:p>
            <a:pPr lvl="1"/>
            <a:r>
              <a:rPr lang="en-US" sz="2200" dirty="0">
                <a:latin typeface="Century Gothic" panose="020B0502020202020204" pitchFamily="34" charset="0"/>
              </a:rPr>
              <a:t>Specialty services within the Chickasaw Nation</a:t>
            </a:r>
            <a:r>
              <a:rPr lang="en-US" sz="2000" dirty="0">
                <a:latin typeface="Century Gothic" panose="020B0502020202020204" pitchFamily="34" charset="0"/>
              </a:rPr>
              <a:t> (Cont.)</a:t>
            </a:r>
            <a:br>
              <a:rPr lang="en-US" sz="2200" dirty="0">
                <a:latin typeface="Century Gothic" panose="020B0502020202020204" pitchFamily="34" charset="0"/>
              </a:rPr>
            </a:br>
            <a:br>
              <a:rPr lang="en-US" sz="2400" b="1" dirty="0">
                <a:latin typeface="+mj-lt"/>
              </a:rPr>
            </a:br>
            <a:br>
              <a:rPr lang="en-US" sz="2400" b="1" dirty="0">
                <a:latin typeface="+mj-lt"/>
              </a:rPr>
            </a:br>
            <a:br>
              <a:rPr lang="en-US" sz="2400" b="1" dirty="0">
                <a:latin typeface="+mj-lt"/>
              </a:rPr>
            </a:br>
            <a:r>
              <a:rPr lang="en-US" sz="2000" b="1" dirty="0">
                <a:latin typeface="+mj-lt"/>
              </a:rPr>
              <a:t>Opportunities provided to the Chickasaw Nation as a result of the U.S Supreme Court rulings:</a:t>
            </a:r>
          </a:p>
        </p:txBody>
      </p:sp>
      <p:sp>
        <p:nvSpPr>
          <p:cNvPr id="3" name="Content Placeholder 2"/>
          <p:cNvSpPr>
            <a:spLocks noGrp="1"/>
          </p:cNvSpPr>
          <p:nvPr>
            <p:ph idx="1"/>
          </p:nvPr>
        </p:nvSpPr>
        <p:spPr>
          <a:xfrm>
            <a:off x="1159099" y="2099259"/>
            <a:ext cx="9375086" cy="4580323"/>
          </a:xfrm>
        </p:spPr>
        <p:txBody>
          <a:bodyPr>
            <a:normAutofit/>
          </a:bodyPr>
          <a:lstStyle/>
          <a:p>
            <a:endParaRPr lang="en-US" sz="1800" dirty="0"/>
          </a:p>
          <a:p>
            <a:r>
              <a:rPr lang="en-US" sz="1800" dirty="0"/>
              <a:t>Establish Healing to Wellness Court(s) within the Chickasaw Nation</a:t>
            </a:r>
          </a:p>
          <a:p>
            <a:endParaRPr lang="en-US" sz="1800" dirty="0"/>
          </a:p>
          <a:p>
            <a:r>
              <a:rPr lang="en-US" sz="1800" dirty="0"/>
              <a:t>Adult Drug Court pilot began spring 2023</a:t>
            </a:r>
          </a:p>
          <a:p>
            <a:pPr lvl="1"/>
            <a:endParaRPr lang="en-US" sz="1400" dirty="0"/>
          </a:p>
          <a:p>
            <a:endParaRPr lang="en-US" sz="2251" dirty="0"/>
          </a:p>
          <a:p>
            <a:endParaRPr lang="en-US" dirty="0"/>
          </a:p>
        </p:txBody>
      </p:sp>
      <p:graphicFrame>
        <p:nvGraphicFramePr>
          <p:cNvPr id="4" name="Diagram 3">
            <a:extLst>
              <a:ext uri="{FF2B5EF4-FFF2-40B4-BE49-F238E27FC236}">
                <a16:creationId xmlns:a16="http://schemas.microsoft.com/office/drawing/2014/main" id="{2463CEDB-0325-49D4-AA6F-9F0EA8535F29}"/>
              </a:ext>
            </a:extLst>
          </p:cNvPr>
          <p:cNvGraphicFramePr/>
          <p:nvPr>
            <p:extLst>
              <p:ext uri="{D42A27DB-BD31-4B8C-83A1-F6EECF244321}">
                <p14:modId xmlns:p14="http://schemas.microsoft.com/office/powerpoint/2010/main" val="1968162950"/>
              </p:ext>
            </p:extLst>
          </p:nvPr>
        </p:nvGraphicFramePr>
        <p:xfrm>
          <a:off x="6865438" y="3309874"/>
          <a:ext cx="3802565" cy="3086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6931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1972" y="178423"/>
            <a:ext cx="8940974" cy="2307200"/>
          </a:xfrm>
        </p:spPr>
        <p:txBody>
          <a:bodyPr>
            <a:noAutofit/>
          </a:bodyPr>
          <a:lstStyle/>
          <a:p>
            <a:pPr lvl="1"/>
            <a:r>
              <a:rPr lang="en-US" sz="2200" dirty="0">
                <a:latin typeface="Century Gothic" panose="020B0502020202020204" pitchFamily="34" charset="0"/>
              </a:rPr>
              <a:t>Specialty services within the Chickasaw Nation</a:t>
            </a:r>
            <a:r>
              <a:rPr lang="en-US" sz="2000" dirty="0">
                <a:latin typeface="Century Gothic" panose="020B0502020202020204" pitchFamily="34" charset="0"/>
              </a:rPr>
              <a:t> (Cont.)</a:t>
            </a:r>
            <a:br>
              <a:rPr lang="en-US" sz="2200" dirty="0">
                <a:latin typeface="Century Gothic" panose="020B0502020202020204" pitchFamily="34" charset="0"/>
              </a:rPr>
            </a:br>
            <a:br>
              <a:rPr lang="en-US" sz="2400" b="1" dirty="0">
                <a:latin typeface="+mj-lt"/>
              </a:rPr>
            </a:br>
            <a:br>
              <a:rPr lang="en-US" sz="2400" b="1" dirty="0">
                <a:latin typeface="+mj-lt"/>
              </a:rPr>
            </a:br>
            <a:br>
              <a:rPr lang="en-US" sz="2400" b="1" dirty="0">
                <a:latin typeface="+mj-lt"/>
              </a:rPr>
            </a:br>
            <a:r>
              <a:rPr lang="en-US" sz="2000" b="1" dirty="0">
                <a:latin typeface="+mj-lt"/>
              </a:rPr>
              <a:t>Opportunities provided to the Chickasaw Nation as a result of the U.S Supreme Court rulings:</a:t>
            </a:r>
          </a:p>
        </p:txBody>
      </p:sp>
      <p:sp>
        <p:nvSpPr>
          <p:cNvPr id="3" name="Content Placeholder 2"/>
          <p:cNvSpPr>
            <a:spLocks noGrp="1"/>
          </p:cNvSpPr>
          <p:nvPr>
            <p:ph idx="1"/>
          </p:nvPr>
        </p:nvSpPr>
        <p:spPr>
          <a:xfrm>
            <a:off x="0" y="2099259"/>
            <a:ext cx="7392473" cy="4580323"/>
          </a:xfrm>
        </p:spPr>
        <p:txBody>
          <a:bodyPr>
            <a:normAutofit/>
          </a:bodyPr>
          <a:lstStyle/>
          <a:p>
            <a:endParaRPr lang="en-US" sz="1800" dirty="0"/>
          </a:p>
          <a:p>
            <a:pPr lvl="1"/>
            <a:r>
              <a:rPr lang="en-US" sz="1600" dirty="0"/>
              <a:t>Establish Healing to Wellness Court(s) within the Chickasaw Nation</a:t>
            </a:r>
          </a:p>
          <a:p>
            <a:endParaRPr lang="en-US" sz="1800" dirty="0"/>
          </a:p>
          <a:p>
            <a:pPr lvl="1"/>
            <a:r>
              <a:rPr lang="en-US" sz="1600" dirty="0"/>
              <a:t>Adult Drug Court pilot began spring 2023</a:t>
            </a:r>
          </a:p>
          <a:p>
            <a:endParaRPr lang="en-US" sz="1800" dirty="0"/>
          </a:p>
          <a:p>
            <a:pPr lvl="1"/>
            <a:r>
              <a:rPr lang="en-US" sz="1600" dirty="0"/>
              <a:t>Applied for and received the BJA adult drug court grant</a:t>
            </a:r>
          </a:p>
          <a:p>
            <a:pPr marL="457200" lvl="1" indent="0">
              <a:buNone/>
            </a:pPr>
            <a:endParaRPr lang="en-US" sz="1600" dirty="0"/>
          </a:p>
          <a:p>
            <a:pPr lvl="1"/>
            <a:r>
              <a:rPr lang="en-US" sz="1600" dirty="0"/>
              <a:t>Applied for and received the CTAS PA#8 juvenile drug court grant </a:t>
            </a:r>
          </a:p>
          <a:p>
            <a:pPr lvl="1"/>
            <a:endParaRPr lang="en-US" sz="1400" dirty="0"/>
          </a:p>
          <a:p>
            <a:endParaRPr lang="en-US" sz="2251" dirty="0"/>
          </a:p>
          <a:p>
            <a:endParaRPr lang="en-US" dirty="0"/>
          </a:p>
        </p:txBody>
      </p:sp>
      <p:graphicFrame>
        <p:nvGraphicFramePr>
          <p:cNvPr id="4" name="Diagram 3">
            <a:extLst>
              <a:ext uri="{FF2B5EF4-FFF2-40B4-BE49-F238E27FC236}">
                <a16:creationId xmlns:a16="http://schemas.microsoft.com/office/drawing/2014/main" id="{2463CEDB-0325-49D4-AA6F-9F0EA8535F29}"/>
              </a:ext>
            </a:extLst>
          </p:cNvPr>
          <p:cNvGraphicFramePr/>
          <p:nvPr>
            <p:extLst>
              <p:ext uri="{D42A27DB-BD31-4B8C-83A1-F6EECF244321}">
                <p14:modId xmlns:p14="http://schemas.microsoft.com/office/powerpoint/2010/main" val="2509098701"/>
              </p:ext>
            </p:extLst>
          </p:nvPr>
        </p:nvGraphicFramePr>
        <p:xfrm>
          <a:off x="6865438" y="3309874"/>
          <a:ext cx="3802565" cy="3086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6071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extLst>
    <p:ext uri="{6950BFC3-D8DA-4A85-94F7-54DA5524770B}">
      <p188:commentRel xmlns:p188="http://schemas.microsoft.com/office/powerpoint/2018/8/main" r:id="rId3"/>
    </p:ext>
  </p:extLst>
</p:sld>
</file>

<file path=ppt/tags/tag1.xml><?xml version="1.0" encoding="utf-8"?>
<p:tagLst xmlns:a="http://schemas.openxmlformats.org/drawingml/2006/main" xmlns:r="http://schemas.openxmlformats.org/officeDocument/2006/relationships" xmlns:p="http://schemas.openxmlformats.org/presentationml/2006/main">
  <p:tag name="VIDEOFILE" val="Volume 01\Green 101.wmv"/>
  <p:tag name="VIDEOGRIDCOORDINATE" val="3 2"/>
  <p:tag name="CATEGORYPATH" val="C:\Program Files\PowerPlugs\Video Backgrounds\Videos\Volume 01"/>
  <p:tag name="PATTERNCOLOR" val="-16777216"/>
  <p:tag name="VB" val="1"/>
  <p:tag name="MYFAVORITES" val="0"/>
  <p:tag name="BACKDROPFILENAME" val="Backdrop10.x"/>
  <p:tag name="BACKDROPTRANSPERCENTAGE" val="0"/>
  <p:tag name="BACKDROP" val="1"/>
  <p:tag name="TRANSPARENCY" val="1"/>
  <p:tag name="LOOPVIDEO" val="1"/>
  <p:tag name="VIDEOOPTION" val="Normal"/>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953D24537BB64396F3E0562E5DEE01" ma:contentTypeVersion="5" ma:contentTypeDescription="Create a new document." ma:contentTypeScope="" ma:versionID="e08a9b34cb908dd8a8b42b7cd1123b1f">
  <xsd:schema xmlns:xsd="http://www.w3.org/2001/XMLSchema" xmlns:xs="http://www.w3.org/2001/XMLSchema" xmlns:p="http://schemas.microsoft.com/office/2006/metadata/properties" xmlns:ns2="959d8c0b-82bc-4862-82bd-f9475e40b363" xmlns:ns3="6c3453dc-9a85-4407-b11a-c23dc28752c7" targetNamespace="http://schemas.microsoft.com/office/2006/metadata/properties" ma:root="true" ma:fieldsID="7101cee8c5af92b8a7db61fcb1ec5b6d" ns2:_="" ns3:_="">
    <xsd:import namespace="959d8c0b-82bc-4862-82bd-f9475e40b363"/>
    <xsd:import namespace="6c3453dc-9a85-4407-b11a-c23dc28752c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9d8c0b-82bc-4862-82bd-f9475e40b3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3453dc-9a85-4407-b11a-c23dc28752c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DA437D-09A4-422C-8B6A-13E1B1D44BB8}">
  <ds:schemaRefs>
    <ds:schemaRef ds:uri="http://schemas.microsoft.com/sharepoint/v3/contenttype/forms"/>
  </ds:schemaRefs>
</ds:datastoreItem>
</file>

<file path=customXml/itemProps2.xml><?xml version="1.0" encoding="utf-8"?>
<ds:datastoreItem xmlns:ds="http://schemas.openxmlformats.org/officeDocument/2006/customXml" ds:itemID="{DF904BAA-F9A1-4729-B4CB-651A9E112EB5}">
  <ds:schemaRefs>
    <ds:schemaRef ds:uri="http://schemas.microsoft.com/office/2006/documentManagement/types"/>
    <ds:schemaRef ds:uri="210e1a7b-aa8f-451d-b8c6-bf4df7f32f65"/>
    <ds:schemaRef ds:uri="http://purl.org/dc/dcmitype/"/>
    <ds:schemaRef ds:uri="http://purl.org/dc/elements/1.1/"/>
    <ds:schemaRef ds:uri="http://purl.org/dc/terms/"/>
    <ds:schemaRef ds:uri="http://schemas.microsoft.com/office/infopath/2007/PartnerControls"/>
    <ds:schemaRef ds:uri="http://schemas.microsoft.com/office/2006/metadata/properties"/>
    <ds:schemaRef ds:uri="http://schemas.openxmlformats.org/package/2006/metadata/core-properties"/>
    <ds:schemaRef ds:uri="2eac9edf-bfe4-4edf-92fc-93bc6bd827ef"/>
    <ds:schemaRef ds:uri="http://www.w3.org/XML/1998/namespace"/>
  </ds:schemaRefs>
</ds:datastoreItem>
</file>

<file path=customXml/itemProps3.xml><?xml version="1.0" encoding="utf-8"?>
<ds:datastoreItem xmlns:ds="http://schemas.openxmlformats.org/officeDocument/2006/customXml" ds:itemID="{A756B498-CD53-4FD0-8514-4427054494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9d8c0b-82bc-4862-82bd-f9475e40b363"/>
    <ds:schemaRef ds:uri="6c3453dc-9a85-4407-b11a-c23dc28752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9557</TotalTime>
  <Words>5041</Words>
  <Application>Microsoft Office PowerPoint</Application>
  <PresentationFormat>Widescreen</PresentationFormat>
  <Paragraphs>342</Paragraphs>
  <Slides>30</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Calibri</vt:lpstr>
      <vt:lpstr>Century Gothic</vt:lpstr>
      <vt:lpstr>Courier New</vt:lpstr>
      <vt:lpstr>Garamond</vt:lpstr>
      <vt:lpstr>Segoe UI</vt:lpstr>
      <vt:lpstr>Symbol</vt:lpstr>
      <vt:lpstr>Times New Roman</vt:lpstr>
      <vt:lpstr>Wingdings</vt:lpstr>
      <vt:lpstr>Wingdings 3</vt:lpstr>
      <vt:lpstr>Ion</vt:lpstr>
      <vt:lpstr>PowerPoint Presentation</vt:lpstr>
      <vt:lpstr> Specialty services within the Chickasaw Nation:   Past and Present    </vt:lpstr>
      <vt:lpstr>Specialty services within the Chickasaw Nation (Cont.)  Tribal Sovereignty</vt:lpstr>
      <vt:lpstr>Specialty services within the Chickasaw Nation (Cont.)  Chickasaw Nation Governor</vt:lpstr>
      <vt:lpstr>Specialty services within the Chickasaw Nation (Cont.)  Chickasaw Nation Lt. Governor</vt:lpstr>
      <vt:lpstr>Specialty services within the Chickasaw Nation (Cont.)  Oklahoma state drug courts within the Chickasaw Nation prior to the U.S. Supreme Court rulings:</vt:lpstr>
      <vt:lpstr>Specialty services within the Chickasaw Nation (Cont.)   Effect on partnership between Chickasaw Nation and state drug courts within the Chickasaw Nation due to U.S Supreme Court rulings:</vt:lpstr>
      <vt:lpstr>Specialty services within the Chickasaw Nation (Cont.)    Opportunities provided to the Chickasaw Nation as a result of the U.S Supreme Court rulings:</vt:lpstr>
      <vt:lpstr>Specialty services within the Chickasaw Nation (Cont.)    Opportunities provided to the Chickasaw Nation as a result of the U.S Supreme Court rulings:</vt:lpstr>
      <vt:lpstr>Specialty services within the Chickasaw Nation (Cont.)   Opportunities provided to Chickasaw Nation as a result of the U.S. Supreme Court rulings (Cont.)</vt:lpstr>
      <vt:lpstr>Specialty services within the Chickasaw Nation (Cont.)  How does the Chickasaw Nation’s Masali operate?</vt:lpstr>
      <vt:lpstr>Specialty services within the Chickasaw Nation (Cont.)</vt:lpstr>
      <vt:lpstr>Specialty services within the Chickasaw Nation (Cont.)</vt:lpstr>
      <vt:lpstr>Specialty services within the Chickasaw Nation (Cont.)</vt:lpstr>
      <vt:lpstr>Specialty services within the Chickasaw Nation (Cont.)</vt:lpstr>
      <vt:lpstr>Specialty services within the Chickasaw Nation (Cont.)</vt:lpstr>
      <vt:lpstr>Specialty services within the Chickasaw Nation (Cont.)</vt:lpstr>
      <vt:lpstr>Specialty services within the Chickasaw Nation (Cont.)</vt:lpstr>
      <vt:lpstr>Specialty services within the Chickasaw Nation (Cont.)</vt:lpstr>
      <vt:lpstr>Specialty services within the Chickasaw Nation (Cont.)</vt:lpstr>
      <vt:lpstr>Specialty services within the Chickasaw Nation (Cont.)</vt:lpstr>
      <vt:lpstr>Specialty services within the Chickasaw Nation (Cont.)</vt:lpstr>
      <vt:lpstr>Specialty services within the Chickasaw Nation (Cont.)</vt:lpstr>
      <vt:lpstr>Specialty services within the Chickasaw Nation (Cont.)</vt:lpstr>
      <vt:lpstr>Specialty services within the Chickasaw Nation (Cont.)</vt:lpstr>
      <vt:lpstr>Specialty services within the Chickasaw Nation (Cont.)</vt:lpstr>
      <vt:lpstr>Specialty services within the Chickasaw Nation (Cont.)</vt:lpstr>
      <vt:lpstr>Specialty services within the Chickasaw Nation (Cont.)</vt:lpstr>
      <vt:lpstr>    </vt:lpstr>
      <vt:lpstr>Specialty services within the Chickasaw Nation (Cont.)  Point of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Hillery D Perry</dc:creator>
  <cp:lastModifiedBy>Regena Frye</cp:lastModifiedBy>
  <cp:revision>199</cp:revision>
  <cp:lastPrinted>2022-06-14T14:07:22Z</cp:lastPrinted>
  <dcterms:created xsi:type="dcterms:W3CDTF">2022-04-11T14:52:20Z</dcterms:created>
  <dcterms:modified xsi:type="dcterms:W3CDTF">2023-12-08T15:12:38Z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0x0101007F953D24537BB64396F3E0562E5DEE01</vt:lpwstr>
  </property>
</Properties>
</file>