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51219" y="1575371"/>
            <a:ext cx="4800600" cy="2236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51242" y="1778926"/>
            <a:ext cx="4803775" cy="4266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79818" y="2095436"/>
            <a:ext cx="4246880" cy="3671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1057" y="516255"/>
            <a:ext cx="10509885" cy="1176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8870" y="2647759"/>
            <a:ext cx="5011420" cy="3039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8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Relationship Id="rId4" Type="http://schemas.openxmlformats.org/officeDocument/2006/relationships/image" Target="../media/image22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image" Target="../media/image25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9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sc.org/courtools/trial-court-performance-measures" TargetMode="External"/><Relationship Id="rId3" Type="http://schemas.openxmlformats.org/officeDocument/2006/relationships/hyperlink" Target="http://www.ojp.gov/ncjrs/virtual-library/abstracts/trial-court-performance-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sage-education.org/" TargetMode="External"/><Relationship Id="rId4" Type="http://schemas.openxmlformats.org/officeDocument/2006/relationships/hyperlink" Target="mailto:admin@sage-education.org" TargetMode="External"/><Relationship Id="rId5" Type="http://schemas.openxmlformats.org/officeDocument/2006/relationships/image" Target="../media/image2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474662" y="474662"/>
            <a:ext cx="11252200" cy="5918200"/>
            <a:chOff x="474662" y="474662"/>
            <a:chExt cx="11252200" cy="5918200"/>
          </a:xfrm>
        </p:grpSpPr>
        <p:sp>
          <p:nvSpPr>
            <p:cNvPr id="4" name="object 4" descr=""/>
            <p:cNvSpPr/>
            <p:nvPr/>
          </p:nvSpPr>
          <p:spPr>
            <a:xfrm>
              <a:off x="481012" y="481012"/>
              <a:ext cx="11239500" cy="5905500"/>
            </a:xfrm>
            <a:custGeom>
              <a:avLst/>
              <a:gdLst/>
              <a:ahLst/>
              <a:cxnLst/>
              <a:rect l="l" t="t" r="r" b="b"/>
              <a:pathLst>
                <a:path w="11239500" h="5905500">
                  <a:moveTo>
                    <a:pt x="0" y="5905500"/>
                  </a:moveTo>
                  <a:lnTo>
                    <a:pt x="11239500" y="5905500"/>
                  </a:lnTo>
                  <a:lnTo>
                    <a:pt x="11239500" y="0"/>
                  </a:lnTo>
                  <a:lnTo>
                    <a:pt x="0" y="0"/>
                  </a:lnTo>
                  <a:lnTo>
                    <a:pt x="0" y="59055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47700" y="647700"/>
              <a:ext cx="10896600" cy="5562600"/>
            </a:xfrm>
            <a:custGeom>
              <a:avLst/>
              <a:gdLst/>
              <a:ahLst/>
              <a:cxnLst/>
              <a:rect l="l" t="t" r="r" b="b"/>
              <a:pathLst>
                <a:path w="10896600" h="5562600">
                  <a:moveTo>
                    <a:pt x="10896600" y="0"/>
                  </a:moveTo>
                  <a:lnTo>
                    <a:pt x="0" y="0"/>
                  </a:lnTo>
                  <a:lnTo>
                    <a:pt x="0" y="5562600"/>
                  </a:lnTo>
                  <a:lnTo>
                    <a:pt x="10896600" y="5562600"/>
                  </a:lnTo>
                  <a:lnTo>
                    <a:pt x="10896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0950" y="1123950"/>
              <a:ext cx="4610100" cy="4600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60069" y="4392929"/>
            <a:ext cx="3071495" cy="107124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5"/>
              </a:spcBef>
            </a:pPr>
            <a:r>
              <a:rPr dirty="0" sz="3600" spc="-200">
                <a:latin typeface="Arial"/>
                <a:cs typeface="Arial"/>
              </a:rPr>
              <a:t>Carrying</a:t>
            </a:r>
            <a:r>
              <a:rPr dirty="0" sz="3600" spc="-250">
                <a:latin typeface="Arial"/>
                <a:cs typeface="Arial"/>
              </a:rPr>
              <a:t> </a:t>
            </a:r>
            <a:r>
              <a:rPr dirty="0" sz="3600" spc="-155">
                <a:latin typeface="Arial"/>
                <a:cs typeface="Arial"/>
              </a:rPr>
              <a:t>Out</a:t>
            </a:r>
            <a:r>
              <a:rPr dirty="0" sz="3600" spc="-110">
                <a:latin typeface="Arial"/>
                <a:cs typeface="Arial"/>
              </a:rPr>
              <a:t> </a:t>
            </a:r>
            <a:r>
              <a:rPr dirty="0" sz="3600" spc="-25">
                <a:latin typeface="Arial"/>
                <a:cs typeface="Arial"/>
              </a:rPr>
              <a:t>the </a:t>
            </a:r>
            <a:r>
              <a:rPr dirty="0" sz="3600" spc="-114">
                <a:latin typeface="Arial"/>
                <a:cs typeface="Arial"/>
              </a:rPr>
              <a:t>Fundamentals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371475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05934" y="3797934"/>
            <a:ext cx="1610360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Char char="•"/>
              <a:tabLst>
                <a:tab pos="241300" algn="l"/>
              </a:tabLst>
            </a:pPr>
            <a:r>
              <a:rPr dirty="0" sz="1250" spc="-35">
                <a:latin typeface="Arial"/>
                <a:cs typeface="Arial"/>
              </a:rPr>
              <a:t>Court</a:t>
            </a:r>
            <a:r>
              <a:rPr dirty="0" sz="1250" spc="-55">
                <a:latin typeface="Arial"/>
                <a:cs typeface="Arial"/>
              </a:rPr>
              <a:t> </a:t>
            </a:r>
            <a:r>
              <a:rPr dirty="0" sz="1250" spc="-70">
                <a:latin typeface="Arial"/>
                <a:cs typeface="Arial"/>
              </a:rPr>
              <a:t>Leaders</a:t>
            </a:r>
            <a:r>
              <a:rPr dirty="0" sz="1250" spc="15">
                <a:latin typeface="Arial"/>
                <a:cs typeface="Arial"/>
              </a:rPr>
              <a:t> </a:t>
            </a:r>
            <a:r>
              <a:rPr dirty="0" sz="1250" spc="-20">
                <a:latin typeface="Arial"/>
                <a:cs typeface="Arial"/>
              </a:rPr>
              <a:t>must: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763389" y="4001706"/>
            <a:ext cx="5591810" cy="74104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dirty="0" sz="1250" spc="-30">
                <a:latin typeface="Arial"/>
                <a:cs typeface="Arial"/>
              </a:rPr>
              <a:t>Protect</a:t>
            </a:r>
            <a:r>
              <a:rPr dirty="0" sz="1250" spc="-60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fundamental</a:t>
            </a:r>
            <a:r>
              <a:rPr dirty="0" sz="1250" spc="70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constitutional</a:t>
            </a:r>
            <a:r>
              <a:rPr dirty="0" sz="1250" spc="-6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and</a:t>
            </a:r>
            <a:r>
              <a:rPr dirty="0" sz="1250" spc="10">
                <a:latin typeface="Arial"/>
                <a:cs typeface="Arial"/>
              </a:rPr>
              <a:t> </a:t>
            </a:r>
            <a:r>
              <a:rPr dirty="0" sz="1250" spc="-45">
                <a:latin typeface="Arial"/>
                <a:cs typeface="Arial"/>
              </a:rPr>
              <a:t>legal</a:t>
            </a:r>
            <a:r>
              <a:rPr dirty="0" sz="1250" spc="10">
                <a:latin typeface="Arial"/>
                <a:cs typeface="Arial"/>
              </a:rPr>
              <a:t> </a:t>
            </a:r>
            <a:r>
              <a:rPr dirty="0" sz="1250" spc="-20">
                <a:latin typeface="Arial"/>
                <a:cs typeface="Arial"/>
              </a:rPr>
              <a:t>rights</a:t>
            </a:r>
            <a:r>
              <a:rPr dirty="0" sz="1250" spc="-4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and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promote</a:t>
            </a:r>
            <a:r>
              <a:rPr dirty="0" sz="1250" spc="-8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the</a:t>
            </a:r>
            <a:r>
              <a:rPr dirty="0" sz="1250" spc="-25">
                <a:latin typeface="Arial"/>
                <a:cs typeface="Arial"/>
              </a:rPr>
              <a:t> </a:t>
            </a:r>
            <a:r>
              <a:rPr dirty="0" sz="1250" spc="-20">
                <a:latin typeface="Arial"/>
                <a:cs typeface="Arial"/>
              </a:rPr>
              <a:t>rule</a:t>
            </a:r>
            <a:r>
              <a:rPr dirty="0" sz="1250" spc="-8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of</a:t>
            </a:r>
            <a:r>
              <a:rPr dirty="0" sz="1250" spc="-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law</a:t>
            </a:r>
            <a:endParaRPr sz="12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Char char="•"/>
              <a:tabLst>
                <a:tab pos="241300" algn="l"/>
              </a:tabLst>
            </a:pPr>
            <a:r>
              <a:rPr dirty="0" sz="1250" spc="-45">
                <a:latin typeface="Arial"/>
                <a:cs typeface="Arial"/>
              </a:rPr>
              <a:t>Provide</a:t>
            </a:r>
            <a:r>
              <a:rPr dirty="0" sz="1250" spc="-85">
                <a:latin typeface="Arial"/>
                <a:cs typeface="Arial"/>
              </a:rPr>
              <a:t> </a:t>
            </a:r>
            <a:r>
              <a:rPr dirty="0" sz="1250" spc="-90">
                <a:latin typeface="Arial"/>
                <a:cs typeface="Arial"/>
              </a:rPr>
              <a:t>access</a:t>
            </a:r>
            <a:r>
              <a:rPr dirty="0" sz="1250" spc="8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to</a:t>
            </a:r>
            <a:r>
              <a:rPr dirty="0" sz="1250" spc="-70">
                <a:latin typeface="Arial"/>
                <a:cs typeface="Arial"/>
              </a:rPr>
              <a:t> </a:t>
            </a:r>
            <a:r>
              <a:rPr dirty="0" sz="1250" spc="-20">
                <a:latin typeface="Arial"/>
                <a:cs typeface="Arial"/>
              </a:rPr>
              <a:t>all</a:t>
            </a:r>
            <a:r>
              <a:rPr dirty="0" sz="1250" spc="-6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who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80">
                <a:latin typeface="Arial"/>
                <a:cs typeface="Arial"/>
              </a:rPr>
              <a:t>seek</a:t>
            </a:r>
            <a:r>
              <a:rPr dirty="0" sz="1250" spc="25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court</a:t>
            </a:r>
            <a:r>
              <a:rPr dirty="0" sz="1250" spc="-45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intervention</a:t>
            </a:r>
            <a:endParaRPr sz="12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Char char="•"/>
              <a:tabLst>
                <a:tab pos="241300" algn="l"/>
              </a:tabLst>
            </a:pPr>
            <a:r>
              <a:rPr dirty="0" sz="1250" spc="-35">
                <a:latin typeface="Arial"/>
                <a:cs typeface="Arial"/>
              </a:rPr>
              <a:t>Support</a:t>
            </a:r>
            <a:r>
              <a:rPr dirty="0" sz="1250" spc="-5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the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timely</a:t>
            </a:r>
            <a:r>
              <a:rPr dirty="0" sz="1250" spc="-55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and</a:t>
            </a:r>
            <a:r>
              <a:rPr dirty="0" sz="1250">
                <a:latin typeface="Arial"/>
                <a:cs typeface="Arial"/>
              </a:rPr>
              <a:t> fair</a:t>
            </a:r>
            <a:r>
              <a:rPr dirty="0" sz="1250" spc="-70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disposition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of</a:t>
            </a:r>
            <a:r>
              <a:rPr dirty="0" sz="1250" spc="-85">
                <a:latin typeface="Arial"/>
                <a:cs typeface="Arial"/>
              </a:rPr>
              <a:t> </a:t>
            </a:r>
            <a:r>
              <a:rPr dirty="0" sz="1250" spc="-20">
                <a:latin typeface="Arial"/>
                <a:cs typeface="Arial"/>
              </a:rPr>
              <a:t>all</a:t>
            </a:r>
            <a:r>
              <a:rPr dirty="0" sz="1250" spc="-65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cases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05934" y="4827587"/>
            <a:ext cx="239014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Char char="•"/>
              <a:tabLst>
                <a:tab pos="241300" algn="l"/>
              </a:tabLst>
            </a:pPr>
            <a:r>
              <a:rPr dirty="0" sz="1250" spc="-35">
                <a:latin typeface="Arial"/>
                <a:cs typeface="Arial"/>
              </a:rPr>
              <a:t>Court</a:t>
            </a:r>
            <a:r>
              <a:rPr dirty="0" sz="1250" spc="-55">
                <a:latin typeface="Arial"/>
                <a:cs typeface="Arial"/>
              </a:rPr>
              <a:t> </a:t>
            </a:r>
            <a:r>
              <a:rPr dirty="0" sz="1250" spc="-40">
                <a:latin typeface="Arial"/>
                <a:cs typeface="Arial"/>
              </a:rPr>
              <a:t>professionals</a:t>
            </a:r>
            <a:r>
              <a:rPr dirty="0" sz="1250" spc="-1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should</a:t>
            </a:r>
            <a:r>
              <a:rPr dirty="0" sz="1250" spc="-20">
                <a:latin typeface="Arial"/>
                <a:cs typeface="Arial"/>
              </a:rPr>
              <a:t> also: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63389" y="5075491"/>
            <a:ext cx="6862445" cy="10598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1300" indent="-228600">
              <a:lnSpc>
                <a:spcPts val="1425"/>
              </a:lnSpc>
              <a:spcBef>
                <a:spcPts val="125"/>
              </a:spcBef>
              <a:buChar char="•"/>
              <a:tabLst>
                <a:tab pos="241300" algn="l"/>
              </a:tabLst>
            </a:pPr>
            <a:r>
              <a:rPr dirty="0" sz="1250" spc="-80">
                <a:latin typeface="Arial"/>
                <a:cs typeface="Arial"/>
              </a:rPr>
              <a:t>Ensure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the</a:t>
            </a:r>
            <a:r>
              <a:rPr dirty="0" sz="1250" spc="-90">
                <a:latin typeface="Arial"/>
                <a:cs typeface="Arial"/>
              </a:rPr>
              <a:t> </a:t>
            </a:r>
            <a:r>
              <a:rPr dirty="0" sz="1250" spc="-20">
                <a:latin typeface="Arial"/>
                <a:cs typeface="Arial"/>
              </a:rPr>
              <a:t>court’s</a:t>
            </a:r>
            <a:r>
              <a:rPr dirty="0" sz="1250" spc="-55">
                <a:latin typeface="Arial"/>
                <a:cs typeface="Arial"/>
              </a:rPr>
              <a:t> </a:t>
            </a:r>
            <a:r>
              <a:rPr dirty="0" sz="1250" spc="-35">
                <a:latin typeface="Arial"/>
                <a:cs typeface="Arial"/>
              </a:rPr>
              <a:t>mission</a:t>
            </a:r>
            <a:r>
              <a:rPr dirty="0" sz="1250" spc="-55">
                <a:latin typeface="Arial"/>
                <a:cs typeface="Arial"/>
              </a:rPr>
              <a:t> </a:t>
            </a:r>
            <a:r>
              <a:rPr dirty="0" sz="1250" spc="-60">
                <a:latin typeface="Arial"/>
                <a:cs typeface="Arial"/>
              </a:rPr>
              <a:t>and</a:t>
            </a:r>
            <a:r>
              <a:rPr dirty="0" sz="1250" spc="-5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vision</a:t>
            </a:r>
            <a:r>
              <a:rPr dirty="0" sz="1250" spc="-55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statements</a:t>
            </a:r>
            <a:r>
              <a:rPr dirty="0" sz="1250" spc="-4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support</a:t>
            </a:r>
            <a:r>
              <a:rPr dirty="0" sz="1250" spc="2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the</a:t>
            </a:r>
            <a:r>
              <a:rPr dirty="0" sz="1250" spc="-85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fundamental</a:t>
            </a:r>
            <a:r>
              <a:rPr dirty="0" sz="1250" spc="80">
                <a:latin typeface="Arial"/>
                <a:cs typeface="Arial"/>
              </a:rPr>
              <a:t> </a:t>
            </a:r>
            <a:r>
              <a:rPr dirty="0" sz="1250" spc="-45">
                <a:latin typeface="Arial"/>
                <a:cs typeface="Arial"/>
              </a:rPr>
              <a:t>purposes</a:t>
            </a:r>
            <a:r>
              <a:rPr dirty="0" sz="1250" spc="2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and</a:t>
            </a:r>
            <a:endParaRPr sz="1250">
              <a:latin typeface="Arial"/>
              <a:cs typeface="Arial"/>
            </a:endParaRPr>
          </a:p>
          <a:p>
            <a:pPr marL="241300">
              <a:lnSpc>
                <a:spcPts val="1425"/>
              </a:lnSpc>
            </a:pPr>
            <a:r>
              <a:rPr dirty="0" sz="1250" spc="-25">
                <a:latin typeface="Arial"/>
                <a:cs typeface="Arial"/>
              </a:rPr>
              <a:t>responsibilities</a:t>
            </a:r>
            <a:r>
              <a:rPr dirty="0" sz="1250" spc="2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of</a:t>
            </a:r>
            <a:r>
              <a:rPr dirty="0" sz="1250" spc="-5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courts</a:t>
            </a:r>
            <a:endParaRPr sz="12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55"/>
              </a:spcBef>
              <a:buChar char="•"/>
              <a:tabLst>
                <a:tab pos="241300" algn="l"/>
              </a:tabLst>
            </a:pPr>
            <a:r>
              <a:rPr dirty="0" sz="1250" spc="-45">
                <a:latin typeface="Arial"/>
                <a:cs typeface="Arial"/>
              </a:rPr>
              <a:t>Provide</a:t>
            </a:r>
            <a:r>
              <a:rPr dirty="0" sz="1250" spc="-8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education</a:t>
            </a:r>
            <a:r>
              <a:rPr dirty="0" sz="1250" spc="55">
                <a:latin typeface="Arial"/>
                <a:cs typeface="Arial"/>
              </a:rPr>
              <a:t> </a:t>
            </a:r>
            <a:r>
              <a:rPr dirty="0" sz="1250" spc="-20">
                <a:latin typeface="Arial"/>
                <a:cs typeface="Arial"/>
              </a:rPr>
              <a:t>on</a:t>
            </a:r>
            <a:r>
              <a:rPr dirty="0" sz="1250" spc="-6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the</a:t>
            </a:r>
            <a:r>
              <a:rPr dirty="0" sz="1250" spc="-35">
                <a:latin typeface="Arial"/>
                <a:cs typeface="Arial"/>
              </a:rPr>
              <a:t> </a:t>
            </a:r>
            <a:r>
              <a:rPr dirty="0" sz="1250" spc="-45">
                <a:latin typeface="Arial"/>
                <a:cs typeface="Arial"/>
              </a:rPr>
              <a:t>purposes</a:t>
            </a:r>
            <a:r>
              <a:rPr dirty="0" sz="1250" spc="25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and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responsibilities</a:t>
            </a:r>
            <a:r>
              <a:rPr dirty="0" sz="1250" spc="2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of</a:t>
            </a:r>
            <a:r>
              <a:rPr dirty="0" sz="1250" spc="-8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the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court</a:t>
            </a:r>
            <a:r>
              <a:rPr dirty="0" sz="1250" spc="-5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for</a:t>
            </a:r>
            <a:r>
              <a:rPr dirty="0" sz="1250" spc="-6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court</a:t>
            </a:r>
            <a:r>
              <a:rPr dirty="0" sz="1250" spc="20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staff</a:t>
            </a:r>
            <a:endParaRPr sz="1250">
              <a:latin typeface="Arial"/>
              <a:cs typeface="Arial"/>
            </a:endParaRPr>
          </a:p>
          <a:p>
            <a:pPr marL="241300" marR="5080" indent="-229235">
              <a:lnSpc>
                <a:spcPts val="1430"/>
              </a:lnSpc>
              <a:spcBef>
                <a:spcPts val="480"/>
              </a:spcBef>
              <a:buChar char="•"/>
              <a:tabLst>
                <a:tab pos="241300" algn="l"/>
              </a:tabLst>
            </a:pPr>
            <a:r>
              <a:rPr dirty="0" sz="1250" spc="-30">
                <a:latin typeface="Arial"/>
                <a:cs typeface="Arial"/>
              </a:rPr>
              <a:t>Promote</a:t>
            </a:r>
            <a:r>
              <a:rPr dirty="0" sz="1250" spc="-8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the</a:t>
            </a:r>
            <a:r>
              <a:rPr dirty="0" sz="1250" spc="-80">
                <a:latin typeface="Arial"/>
                <a:cs typeface="Arial"/>
              </a:rPr>
              <a:t> </a:t>
            </a:r>
            <a:r>
              <a:rPr dirty="0" sz="1250" spc="-45">
                <a:latin typeface="Arial"/>
                <a:cs typeface="Arial"/>
              </a:rPr>
              <a:t>independence</a:t>
            </a:r>
            <a:r>
              <a:rPr dirty="0" sz="1250" spc="16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of</a:t>
            </a:r>
            <a:r>
              <a:rPr dirty="0" sz="1250" spc="-8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the</a:t>
            </a:r>
            <a:r>
              <a:rPr dirty="0" sz="1250" spc="-35">
                <a:latin typeface="Arial"/>
                <a:cs typeface="Arial"/>
              </a:rPr>
              <a:t> </a:t>
            </a:r>
            <a:r>
              <a:rPr dirty="0" sz="1250" spc="-20">
                <a:latin typeface="Arial"/>
                <a:cs typeface="Arial"/>
              </a:rPr>
              <a:t>judiciary</a:t>
            </a:r>
            <a:r>
              <a:rPr dirty="0" sz="1250" spc="1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through</a:t>
            </a:r>
            <a:r>
              <a:rPr dirty="0" sz="1250" spc="-5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its</a:t>
            </a:r>
            <a:r>
              <a:rPr dirty="0" sz="1250" spc="-10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budgeting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65">
                <a:latin typeface="Arial"/>
                <a:cs typeface="Arial"/>
              </a:rPr>
              <a:t>process</a:t>
            </a:r>
            <a:r>
              <a:rPr dirty="0" sz="1250" spc="2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and</a:t>
            </a:r>
            <a:r>
              <a:rPr dirty="0" sz="1250" spc="-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independent</a:t>
            </a:r>
            <a:r>
              <a:rPr dirty="0" sz="1250" spc="85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policy- </a:t>
            </a:r>
            <a:r>
              <a:rPr dirty="0" sz="1250" spc="-40">
                <a:latin typeface="Arial"/>
                <a:cs typeface="Arial"/>
              </a:rPr>
              <a:t>making</a:t>
            </a:r>
            <a:r>
              <a:rPr dirty="0" sz="1250" spc="-50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functions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972452" y="58"/>
            <a:ext cx="4219575" cy="6858000"/>
            <a:chOff x="7972452" y="58"/>
            <a:chExt cx="421957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7050" y="5486399"/>
              <a:ext cx="1333500" cy="13715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2452" y="58"/>
              <a:ext cx="4219547" cy="685787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3092" y="242252"/>
            <a:ext cx="559498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160"/>
              <a:t>Administrative</a:t>
            </a:r>
            <a:r>
              <a:rPr dirty="0" sz="4400" spc="-220"/>
              <a:t> </a:t>
            </a:r>
            <a:r>
              <a:rPr dirty="0" sz="4400" spc="-180"/>
              <a:t>Functions</a:t>
            </a:r>
            <a:endParaRPr sz="4400"/>
          </a:p>
        </p:txBody>
      </p:sp>
      <p:sp>
        <p:nvSpPr>
          <p:cNvPr id="6" name="object 6" descr=""/>
          <p:cNvSpPr txBox="1"/>
          <p:nvPr/>
        </p:nvSpPr>
        <p:spPr>
          <a:xfrm>
            <a:off x="928052" y="1273746"/>
            <a:ext cx="3549015" cy="495681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35"/>
              </a:spcBef>
              <a:buChar char="•"/>
              <a:tabLst>
                <a:tab pos="241300" algn="l"/>
              </a:tabLst>
            </a:pPr>
            <a:r>
              <a:rPr dirty="0" sz="1550" spc="-90">
                <a:latin typeface="Arial"/>
                <a:cs typeface="Arial"/>
              </a:rPr>
              <a:t>Regulate</a:t>
            </a:r>
            <a:r>
              <a:rPr dirty="0" sz="1550" spc="-25">
                <a:latin typeface="Arial"/>
                <a:cs typeface="Arial"/>
              </a:rPr>
              <a:t> </a:t>
            </a:r>
            <a:r>
              <a:rPr dirty="0" sz="1550" spc="-45">
                <a:latin typeface="Arial"/>
                <a:cs typeface="Arial"/>
              </a:rPr>
              <a:t>and</a:t>
            </a:r>
            <a:r>
              <a:rPr dirty="0" sz="1550" spc="-25">
                <a:latin typeface="Arial"/>
                <a:cs typeface="Arial"/>
              </a:rPr>
              <a:t> </a:t>
            </a:r>
            <a:r>
              <a:rPr dirty="0" sz="1550" spc="-60">
                <a:latin typeface="Arial"/>
                <a:cs typeface="Arial"/>
              </a:rPr>
              <a:t>management</a:t>
            </a:r>
            <a:r>
              <a:rPr dirty="0" sz="1550" spc="-10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of: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245"/>
              </a:spcBef>
              <a:buChar char="•"/>
              <a:tabLst>
                <a:tab pos="699135" algn="l"/>
              </a:tabLst>
            </a:pPr>
            <a:r>
              <a:rPr dirty="0" sz="1550" spc="-10">
                <a:latin typeface="Arial"/>
                <a:cs typeface="Arial"/>
              </a:rPr>
              <a:t>Facilities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165"/>
              </a:spcBef>
              <a:buChar char="•"/>
              <a:tabLst>
                <a:tab pos="699135" algn="l"/>
              </a:tabLst>
            </a:pPr>
            <a:r>
              <a:rPr dirty="0" sz="1550" spc="-70">
                <a:latin typeface="Arial"/>
                <a:cs typeface="Arial"/>
              </a:rPr>
              <a:t>Public</a:t>
            </a:r>
            <a:r>
              <a:rPr dirty="0" sz="155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Relations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699135" algn="l"/>
              </a:tabLst>
            </a:pPr>
            <a:r>
              <a:rPr dirty="0" sz="1550" spc="-50">
                <a:latin typeface="Arial"/>
                <a:cs typeface="Arial"/>
              </a:rPr>
              <a:t>Equipment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 spc="-80">
                <a:latin typeface="Arial"/>
                <a:cs typeface="Arial"/>
              </a:rPr>
              <a:t>and</a:t>
            </a:r>
            <a:r>
              <a:rPr dirty="0" sz="1550" spc="-6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Supplies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699135" algn="l"/>
              </a:tabLst>
            </a:pPr>
            <a:r>
              <a:rPr dirty="0" sz="1550" spc="-70">
                <a:latin typeface="Arial"/>
                <a:cs typeface="Arial"/>
              </a:rPr>
              <a:t>Personnel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(work</a:t>
            </a:r>
            <a:r>
              <a:rPr dirty="0" sz="1550" spc="-7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force)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165"/>
              </a:spcBef>
              <a:buChar char="•"/>
              <a:tabLst>
                <a:tab pos="699135" algn="l"/>
              </a:tabLst>
            </a:pPr>
            <a:r>
              <a:rPr dirty="0" sz="1550" spc="-180">
                <a:latin typeface="Arial"/>
                <a:cs typeface="Arial"/>
              </a:rPr>
              <a:t>Case</a:t>
            </a:r>
            <a:r>
              <a:rPr dirty="0" sz="1550" spc="-20">
                <a:latin typeface="Arial"/>
                <a:cs typeface="Arial"/>
              </a:rPr>
              <a:t> </a:t>
            </a:r>
            <a:r>
              <a:rPr dirty="0" sz="1550" spc="-45">
                <a:latin typeface="Arial"/>
                <a:cs typeface="Arial"/>
              </a:rPr>
              <a:t>and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Records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699135" algn="l"/>
              </a:tabLst>
            </a:pPr>
            <a:r>
              <a:rPr dirty="0" sz="1550" spc="-70">
                <a:latin typeface="Arial"/>
                <a:cs typeface="Arial"/>
              </a:rPr>
              <a:t>Docket</a:t>
            </a:r>
            <a:r>
              <a:rPr dirty="0" sz="1550">
                <a:latin typeface="Arial"/>
                <a:cs typeface="Arial"/>
              </a:rPr>
              <a:t> </a:t>
            </a:r>
            <a:r>
              <a:rPr dirty="0" sz="1550" spc="175">
                <a:latin typeface="Arial"/>
                <a:cs typeface="Arial"/>
              </a:rPr>
              <a:t>/</a:t>
            </a:r>
            <a:r>
              <a:rPr dirty="0" sz="1550" spc="-7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Calendar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165"/>
              </a:spcBef>
              <a:buChar char="•"/>
              <a:tabLst>
                <a:tab pos="699135" algn="l"/>
              </a:tabLst>
            </a:pPr>
            <a:r>
              <a:rPr dirty="0" sz="1550" spc="-20">
                <a:latin typeface="Arial"/>
                <a:cs typeface="Arial"/>
              </a:rPr>
              <a:t>Jury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245"/>
              </a:spcBef>
              <a:buChar char="•"/>
              <a:tabLst>
                <a:tab pos="699135" algn="l"/>
              </a:tabLst>
            </a:pPr>
            <a:r>
              <a:rPr dirty="0" sz="1550" spc="-10">
                <a:latin typeface="Arial"/>
                <a:cs typeface="Arial"/>
              </a:rPr>
              <a:t>Caseflow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165"/>
              </a:spcBef>
              <a:buChar char="•"/>
              <a:tabLst>
                <a:tab pos="699135" algn="l"/>
              </a:tabLst>
            </a:pPr>
            <a:r>
              <a:rPr dirty="0" sz="1550" spc="-70">
                <a:latin typeface="Arial"/>
                <a:cs typeface="Arial"/>
              </a:rPr>
              <a:t>Budget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 spc="-45">
                <a:latin typeface="Arial"/>
                <a:cs typeface="Arial"/>
              </a:rPr>
              <a:t>and</a:t>
            </a:r>
            <a:r>
              <a:rPr dirty="0" sz="1550" spc="-30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Funds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699135" algn="l"/>
              </a:tabLst>
            </a:pPr>
            <a:r>
              <a:rPr dirty="0" sz="1550" spc="-50">
                <a:latin typeface="Arial"/>
                <a:cs typeface="Arial"/>
              </a:rPr>
              <a:t>Court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 spc="-45">
                <a:latin typeface="Arial"/>
                <a:cs typeface="Arial"/>
              </a:rPr>
              <a:t>data</a:t>
            </a:r>
            <a:r>
              <a:rPr dirty="0" sz="1550" spc="-70">
                <a:latin typeface="Arial"/>
                <a:cs typeface="Arial"/>
              </a:rPr>
              <a:t> </a:t>
            </a:r>
            <a:r>
              <a:rPr dirty="0" sz="1550" spc="-45">
                <a:latin typeface="Arial"/>
                <a:cs typeface="Arial"/>
              </a:rPr>
              <a:t>and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 spc="-40">
                <a:latin typeface="Arial"/>
                <a:cs typeface="Arial"/>
              </a:rPr>
              <a:t>statistical</a:t>
            </a:r>
            <a:r>
              <a:rPr dirty="0" sz="1550" spc="-12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reporting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699135" algn="l"/>
              </a:tabLst>
            </a:pPr>
            <a:r>
              <a:rPr dirty="0" sz="1550" spc="-10">
                <a:latin typeface="Arial"/>
                <a:cs typeface="Arial"/>
              </a:rPr>
              <a:t>Technology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165"/>
              </a:spcBef>
              <a:buChar char="•"/>
              <a:tabLst>
                <a:tab pos="699135" algn="l"/>
              </a:tabLst>
            </a:pPr>
            <a:r>
              <a:rPr dirty="0" sz="1550" spc="-100">
                <a:latin typeface="Arial"/>
                <a:cs typeface="Arial"/>
              </a:rPr>
              <a:t>Special</a:t>
            </a:r>
            <a:r>
              <a:rPr dirty="0" sz="1550" spc="-45">
                <a:latin typeface="Arial"/>
                <a:cs typeface="Arial"/>
              </a:rPr>
              <a:t> </a:t>
            </a:r>
            <a:r>
              <a:rPr dirty="0" sz="1550" spc="-40">
                <a:latin typeface="Arial"/>
                <a:cs typeface="Arial"/>
              </a:rPr>
              <a:t>Support</a:t>
            </a:r>
            <a:r>
              <a:rPr dirty="0" sz="155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Services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699135" algn="l"/>
              </a:tabLst>
            </a:pPr>
            <a:r>
              <a:rPr dirty="0" sz="1550" spc="-30">
                <a:latin typeface="Arial"/>
                <a:cs typeface="Arial"/>
              </a:rPr>
              <a:t>Courtroom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Support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165"/>
              </a:spcBef>
              <a:buChar char="•"/>
              <a:tabLst>
                <a:tab pos="699135" algn="l"/>
              </a:tabLst>
            </a:pPr>
            <a:r>
              <a:rPr dirty="0" sz="1550" spc="-10">
                <a:latin typeface="Arial"/>
                <a:cs typeface="Arial"/>
              </a:rPr>
              <a:t>Research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245"/>
              </a:spcBef>
              <a:buChar char="•"/>
              <a:tabLst>
                <a:tab pos="699135" algn="l"/>
              </a:tabLst>
            </a:pPr>
            <a:r>
              <a:rPr dirty="0" sz="1550" spc="-75">
                <a:latin typeface="Arial"/>
                <a:cs typeface="Arial"/>
              </a:rPr>
              <a:t>Program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Development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165"/>
              </a:spcBef>
              <a:buChar char="•"/>
              <a:tabLst>
                <a:tab pos="699135" algn="l"/>
              </a:tabLst>
            </a:pPr>
            <a:r>
              <a:rPr dirty="0" sz="1550" spc="-70">
                <a:latin typeface="Arial"/>
                <a:cs typeface="Arial"/>
              </a:rPr>
              <a:t>Strategic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Planning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699135" algn="l"/>
              </a:tabLst>
            </a:pPr>
            <a:r>
              <a:rPr dirty="0" sz="1550" spc="-45">
                <a:latin typeface="Arial"/>
                <a:cs typeface="Arial"/>
              </a:rPr>
              <a:t>Operational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Planning</a:t>
            </a:r>
            <a:endParaRPr sz="155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165"/>
              </a:spcBef>
              <a:buChar char="•"/>
              <a:tabLst>
                <a:tab pos="699135" algn="l"/>
              </a:tabLst>
            </a:pPr>
            <a:r>
              <a:rPr dirty="0" sz="1550" spc="-75">
                <a:latin typeface="Arial"/>
                <a:cs typeface="Arial"/>
              </a:rPr>
              <a:t>Caseflow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 spc="-75">
                <a:latin typeface="Arial"/>
                <a:cs typeface="Arial"/>
              </a:rPr>
              <a:t>and</a:t>
            </a:r>
            <a:r>
              <a:rPr dirty="0" sz="1550" spc="-6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Workflow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7700" y="647700"/>
            <a:ext cx="10896600" cy="5562600"/>
          </a:xfrm>
          <a:custGeom>
            <a:avLst/>
            <a:gdLst/>
            <a:ahLst/>
            <a:cxnLst/>
            <a:rect l="l" t="t" r="r" b="b"/>
            <a:pathLst>
              <a:path w="10896600" h="5562600">
                <a:moveTo>
                  <a:pt x="10896600" y="0"/>
                </a:moveTo>
                <a:lnTo>
                  <a:pt x="0" y="10413"/>
                </a:lnTo>
                <a:lnTo>
                  <a:pt x="0" y="5261178"/>
                </a:lnTo>
                <a:lnTo>
                  <a:pt x="2603" y="5261025"/>
                </a:lnTo>
                <a:lnTo>
                  <a:pt x="6921" y="5260136"/>
                </a:lnTo>
                <a:lnTo>
                  <a:pt x="9893" y="5259755"/>
                </a:lnTo>
                <a:lnTo>
                  <a:pt x="11861" y="5259793"/>
                </a:lnTo>
                <a:lnTo>
                  <a:pt x="13233" y="5260149"/>
                </a:lnTo>
                <a:lnTo>
                  <a:pt x="13398" y="5260352"/>
                </a:lnTo>
                <a:lnTo>
                  <a:pt x="19304" y="5259984"/>
                </a:lnTo>
                <a:lnTo>
                  <a:pt x="34058" y="5258103"/>
                </a:lnTo>
                <a:lnTo>
                  <a:pt x="48259" y="5255717"/>
                </a:lnTo>
                <a:lnTo>
                  <a:pt x="58057" y="5260346"/>
                </a:lnTo>
                <a:lnTo>
                  <a:pt x="71715" y="5261408"/>
                </a:lnTo>
                <a:lnTo>
                  <a:pt x="83209" y="5264291"/>
                </a:lnTo>
                <a:lnTo>
                  <a:pt x="86512" y="5274386"/>
                </a:lnTo>
                <a:lnTo>
                  <a:pt x="96926" y="5278501"/>
                </a:lnTo>
                <a:lnTo>
                  <a:pt x="106641" y="5279250"/>
                </a:lnTo>
                <a:lnTo>
                  <a:pt x="110782" y="5280393"/>
                </a:lnTo>
                <a:lnTo>
                  <a:pt x="111302" y="5281244"/>
                </a:lnTo>
                <a:lnTo>
                  <a:pt x="142735" y="5278069"/>
                </a:lnTo>
                <a:lnTo>
                  <a:pt x="170167" y="5271947"/>
                </a:lnTo>
                <a:lnTo>
                  <a:pt x="172808" y="5269331"/>
                </a:lnTo>
                <a:lnTo>
                  <a:pt x="175666" y="5267756"/>
                </a:lnTo>
                <a:lnTo>
                  <a:pt x="179755" y="5267071"/>
                </a:lnTo>
                <a:lnTo>
                  <a:pt x="186601" y="5268429"/>
                </a:lnTo>
                <a:lnTo>
                  <a:pt x="188188" y="5269153"/>
                </a:lnTo>
                <a:lnTo>
                  <a:pt x="262559" y="5270995"/>
                </a:lnTo>
                <a:lnTo>
                  <a:pt x="278386" y="5270056"/>
                </a:lnTo>
                <a:lnTo>
                  <a:pt x="292806" y="5268620"/>
                </a:lnTo>
                <a:lnTo>
                  <a:pt x="308067" y="5266212"/>
                </a:lnTo>
                <a:lnTo>
                  <a:pt x="326415" y="5262359"/>
                </a:lnTo>
                <a:lnTo>
                  <a:pt x="341711" y="5268262"/>
                </a:lnTo>
                <a:lnTo>
                  <a:pt x="362013" y="5257311"/>
                </a:lnTo>
                <a:lnTo>
                  <a:pt x="389830" y="5241578"/>
                </a:lnTo>
                <a:lnTo>
                  <a:pt x="427672" y="5233136"/>
                </a:lnTo>
                <a:lnTo>
                  <a:pt x="458440" y="5235401"/>
                </a:lnTo>
                <a:lnTo>
                  <a:pt x="491663" y="5241975"/>
                </a:lnTo>
                <a:lnTo>
                  <a:pt x="525268" y="5249188"/>
                </a:lnTo>
                <a:lnTo>
                  <a:pt x="557187" y="5253367"/>
                </a:lnTo>
                <a:lnTo>
                  <a:pt x="586463" y="5256213"/>
                </a:lnTo>
                <a:lnTo>
                  <a:pt x="611817" y="5254909"/>
                </a:lnTo>
                <a:lnTo>
                  <a:pt x="638231" y="5250669"/>
                </a:lnTo>
                <a:lnTo>
                  <a:pt x="670687" y="5244706"/>
                </a:lnTo>
                <a:lnTo>
                  <a:pt x="684482" y="5253747"/>
                </a:lnTo>
                <a:lnTo>
                  <a:pt x="690562" y="5253732"/>
                </a:lnTo>
                <a:lnTo>
                  <a:pt x="696833" y="5250560"/>
                </a:lnTo>
                <a:lnTo>
                  <a:pt x="711200" y="5250129"/>
                </a:lnTo>
                <a:lnTo>
                  <a:pt x="713273" y="5243416"/>
                </a:lnTo>
                <a:lnTo>
                  <a:pt x="725503" y="5245631"/>
                </a:lnTo>
                <a:lnTo>
                  <a:pt x="739471" y="5247387"/>
                </a:lnTo>
                <a:lnTo>
                  <a:pt x="746760" y="5239296"/>
                </a:lnTo>
                <a:lnTo>
                  <a:pt x="751713" y="5240693"/>
                </a:lnTo>
                <a:lnTo>
                  <a:pt x="764032" y="5246039"/>
                </a:lnTo>
                <a:lnTo>
                  <a:pt x="774191" y="5246865"/>
                </a:lnTo>
                <a:lnTo>
                  <a:pt x="777113" y="5251754"/>
                </a:lnTo>
                <a:lnTo>
                  <a:pt x="792353" y="5256326"/>
                </a:lnTo>
                <a:lnTo>
                  <a:pt x="798068" y="5257330"/>
                </a:lnTo>
                <a:lnTo>
                  <a:pt x="805688" y="5266105"/>
                </a:lnTo>
                <a:lnTo>
                  <a:pt x="812546" y="5265102"/>
                </a:lnTo>
                <a:lnTo>
                  <a:pt x="826476" y="5260456"/>
                </a:lnTo>
                <a:lnTo>
                  <a:pt x="842549" y="5258509"/>
                </a:lnTo>
                <a:lnTo>
                  <a:pt x="859909" y="5258046"/>
                </a:lnTo>
                <a:lnTo>
                  <a:pt x="877697" y="5257850"/>
                </a:lnTo>
                <a:lnTo>
                  <a:pt x="888491" y="5255209"/>
                </a:lnTo>
                <a:lnTo>
                  <a:pt x="923925" y="5259603"/>
                </a:lnTo>
                <a:lnTo>
                  <a:pt x="931816" y="5261947"/>
                </a:lnTo>
                <a:lnTo>
                  <a:pt x="940101" y="5266239"/>
                </a:lnTo>
                <a:lnTo>
                  <a:pt x="948553" y="5270311"/>
                </a:lnTo>
                <a:lnTo>
                  <a:pt x="956944" y="5271998"/>
                </a:lnTo>
                <a:lnTo>
                  <a:pt x="975994" y="5258498"/>
                </a:lnTo>
                <a:lnTo>
                  <a:pt x="981329" y="5260238"/>
                </a:lnTo>
                <a:lnTo>
                  <a:pt x="988671" y="5259286"/>
                </a:lnTo>
                <a:lnTo>
                  <a:pt x="995584" y="5257934"/>
                </a:lnTo>
                <a:lnTo>
                  <a:pt x="1000545" y="5258014"/>
                </a:lnTo>
                <a:lnTo>
                  <a:pt x="1002030" y="5261356"/>
                </a:lnTo>
                <a:lnTo>
                  <a:pt x="1012444" y="5258777"/>
                </a:lnTo>
                <a:lnTo>
                  <a:pt x="1022857" y="5264721"/>
                </a:lnTo>
                <a:lnTo>
                  <a:pt x="1024001" y="5266105"/>
                </a:lnTo>
                <a:lnTo>
                  <a:pt x="1025398" y="5269077"/>
                </a:lnTo>
                <a:lnTo>
                  <a:pt x="1062482" y="5268595"/>
                </a:lnTo>
                <a:lnTo>
                  <a:pt x="1066927" y="5269217"/>
                </a:lnTo>
                <a:lnTo>
                  <a:pt x="1077722" y="5271325"/>
                </a:lnTo>
                <a:lnTo>
                  <a:pt x="1114806" y="5283809"/>
                </a:lnTo>
                <a:lnTo>
                  <a:pt x="1121421" y="5287461"/>
                </a:lnTo>
                <a:lnTo>
                  <a:pt x="1127537" y="5289999"/>
                </a:lnTo>
                <a:lnTo>
                  <a:pt x="1133415" y="5290972"/>
                </a:lnTo>
                <a:lnTo>
                  <a:pt x="1139317" y="5289931"/>
                </a:lnTo>
                <a:lnTo>
                  <a:pt x="1149064" y="5296947"/>
                </a:lnTo>
                <a:lnTo>
                  <a:pt x="1158621" y="5305182"/>
                </a:lnTo>
                <a:lnTo>
                  <a:pt x="1169320" y="5311128"/>
                </a:lnTo>
                <a:lnTo>
                  <a:pt x="1182497" y="5311279"/>
                </a:lnTo>
                <a:lnTo>
                  <a:pt x="1183483" y="5315328"/>
                </a:lnTo>
                <a:lnTo>
                  <a:pt x="1201695" y="5317273"/>
                </a:lnTo>
                <a:lnTo>
                  <a:pt x="1207897" y="5321465"/>
                </a:lnTo>
                <a:lnTo>
                  <a:pt x="1209420" y="5328805"/>
                </a:lnTo>
                <a:lnTo>
                  <a:pt x="1218311" y="5328145"/>
                </a:lnTo>
                <a:lnTo>
                  <a:pt x="1225042" y="5330850"/>
                </a:lnTo>
                <a:lnTo>
                  <a:pt x="1233334" y="5336235"/>
                </a:lnTo>
                <a:lnTo>
                  <a:pt x="1247759" y="5340694"/>
                </a:lnTo>
                <a:lnTo>
                  <a:pt x="1263493" y="5343546"/>
                </a:lnTo>
                <a:lnTo>
                  <a:pt x="1275714" y="5344109"/>
                </a:lnTo>
                <a:lnTo>
                  <a:pt x="1299628" y="5344433"/>
                </a:lnTo>
                <a:lnTo>
                  <a:pt x="1321673" y="5352026"/>
                </a:lnTo>
                <a:lnTo>
                  <a:pt x="1342455" y="5360045"/>
                </a:lnTo>
                <a:lnTo>
                  <a:pt x="1369568" y="5362359"/>
                </a:lnTo>
                <a:lnTo>
                  <a:pt x="1375410" y="5364048"/>
                </a:lnTo>
                <a:lnTo>
                  <a:pt x="1380489" y="5366359"/>
                </a:lnTo>
                <a:lnTo>
                  <a:pt x="1392936" y="5374297"/>
                </a:lnTo>
                <a:lnTo>
                  <a:pt x="1393444" y="5379529"/>
                </a:lnTo>
                <a:lnTo>
                  <a:pt x="1402714" y="5382742"/>
                </a:lnTo>
                <a:lnTo>
                  <a:pt x="1411986" y="5390654"/>
                </a:lnTo>
                <a:lnTo>
                  <a:pt x="1416177" y="5393169"/>
                </a:lnTo>
                <a:lnTo>
                  <a:pt x="1426876" y="5387402"/>
                </a:lnTo>
                <a:lnTo>
                  <a:pt x="1439386" y="5392389"/>
                </a:lnTo>
                <a:lnTo>
                  <a:pt x="1450038" y="5397389"/>
                </a:lnTo>
                <a:lnTo>
                  <a:pt x="1455166" y="5391658"/>
                </a:lnTo>
                <a:lnTo>
                  <a:pt x="1469088" y="5394703"/>
                </a:lnTo>
                <a:lnTo>
                  <a:pt x="1476533" y="5393255"/>
                </a:lnTo>
                <a:lnTo>
                  <a:pt x="1482312" y="5394697"/>
                </a:lnTo>
                <a:lnTo>
                  <a:pt x="1491233" y="5406415"/>
                </a:lnTo>
                <a:lnTo>
                  <a:pt x="1519783" y="5410458"/>
                </a:lnTo>
                <a:lnTo>
                  <a:pt x="1536366" y="5414967"/>
                </a:lnTo>
                <a:lnTo>
                  <a:pt x="1552830" y="5417425"/>
                </a:lnTo>
                <a:lnTo>
                  <a:pt x="1581023" y="5415318"/>
                </a:lnTo>
                <a:lnTo>
                  <a:pt x="1606919" y="5420254"/>
                </a:lnTo>
                <a:lnTo>
                  <a:pt x="1628362" y="5434622"/>
                </a:lnTo>
                <a:lnTo>
                  <a:pt x="1645566" y="5449875"/>
                </a:lnTo>
                <a:lnTo>
                  <a:pt x="1658747" y="5457469"/>
                </a:lnTo>
                <a:lnTo>
                  <a:pt x="1649356" y="5466875"/>
                </a:lnTo>
                <a:lnTo>
                  <a:pt x="1668208" y="5466951"/>
                </a:lnTo>
                <a:lnTo>
                  <a:pt x="1696966" y="5465029"/>
                </a:lnTo>
                <a:lnTo>
                  <a:pt x="1717294" y="5468442"/>
                </a:lnTo>
                <a:lnTo>
                  <a:pt x="1717675" y="5471731"/>
                </a:lnTo>
                <a:lnTo>
                  <a:pt x="1724152" y="5472645"/>
                </a:lnTo>
                <a:lnTo>
                  <a:pt x="1743329" y="5463120"/>
                </a:lnTo>
                <a:lnTo>
                  <a:pt x="1751796" y="5460842"/>
                </a:lnTo>
                <a:lnTo>
                  <a:pt x="1760680" y="5458987"/>
                </a:lnTo>
                <a:lnTo>
                  <a:pt x="1769778" y="5457598"/>
                </a:lnTo>
                <a:lnTo>
                  <a:pt x="1778889" y="5456720"/>
                </a:lnTo>
                <a:lnTo>
                  <a:pt x="1801876" y="5458358"/>
                </a:lnTo>
                <a:lnTo>
                  <a:pt x="1820545" y="5458231"/>
                </a:lnTo>
                <a:lnTo>
                  <a:pt x="1852709" y="5453869"/>
                </a:lnTo>
                <a:lnTo>
                  <a:pt x="1903936" y="5459039"/>
                </a:lnTo>
                <a:lnTo>
                  <a:pt x="1956615" y="5468773"/>
                </a:lnTo>
                <a:lnTo>
                  <a:pt x="1993138" y="5478106"/>
                </a:lnTo>
                <a:lnTo>
                  <a:pt x="2054965" y="5475202"/>
                </a:lnTo>
                <a:lnTo>
                  <a:pt x="2149335" y="5462879"/>
                </a:lnTo>
                <a:lnTo>
                  <a:pt x="2188449" y="5462933"/>
                </a:lnTo>
                <a:lnTo>
                  <a:pt x="2226564" y="5473446"/>
                </a:lnTo>
                <a:lnTo>
                  <a:pt x="2323465" y="5463171"/>
                </a:lnTo>
                <a:lnTo>
                  <a:pt x="2331339" y="5451309"/>
                </a:lnTo>
                <a:lnTo>
                  <a:pt x="2360422" y="5449722"/>
                </a:lnTo>
                <a:lnTo>
                  <a:pt x="2367534" y="5447042"/>
                </a:lnTo>
                <a:lnTo>
                  <a:pt x="2387588" y="5445464"/>
                </a:lnTo>
                <a:lnTo>
                  <a:pt x="2419286" y="5446782"/>
                </a:lnTo>
                <a:lnTo>
                  <a:pt x="2451080" y="5448471"/>
                </a:lnTo>
                <a:lnTo>
                  <a:pt x="2498185" y="5447593"/>
                </a:lnTo>
                <a:lnTo>
                  <a:pt x="2523331" y="5446683"/>
                </a:lnTo>
                <a:lnTo>
                  <a:pt x="2561288" y="5447064"/>
                </a:lnTo>
                <a:lnTo>
                  <a:pt x="2626487" y="5450522"/>
                </a:lnTo>
                <a:lnTo>
                  <a:pt x="2675188" y="5457241"/>
                </a:lnTo>
                <a:lnTo>
                  <a:pt x="2726175" y="5462194"/>
                </a:lnTo>
                <a:lnTo>
                  <a:pt x="2778628" y="5465754"/>
                </a:lnTo>
                <a:lnTo>
                  <a:pt x="2831726" y="5468293"/>
                </a:lnTo>
                <a:lnTo>
                  <a:pt x="2986702" y="5473511"/>
                </a:lnTo>
                <a:lnTo>
                  <a:pt x="3034190" y="5475692"/>
                </a:lnTo>
                <a:lnTo>
                  <a:pt x="3078226" y="5478716"/>
                </a:lnTo>
                <a:lnTo>
                  <a:pt x="3141334" y="5477426"/>
                </a:lnTo>
                <a:lnTo>
                  <a:pt x="3191733" y="5473963"/>
                </a:lnTo>
                <a:lnTo>
                  <a:pt x="3235457" y="5470125"/>
                </a:lnTo>
                <a:lnTo>
                  <a:pt x="3278540" y="5467711"/>
                </a:lnTo>
                <a:lnTo>
                  <a:pt x="3327019" y="5468518"/>
                </a:lnTo>
                <a:lnTo>
                  <a:pt x="3371518" y="5469543"/>
                </a:lnTo>
                <a:lnTo>
                  <a:pt x="3454098" y="5465964"/>
                </a:lnTo>
                <a:lnTo>
                  <a:pt x="3495825" y="5467806"/>
                </a:lnTo>
                <a:lnTo>
                  <a:pt x="3540276" y="5476367"/>
                </a:lnTo>
                <a:lnTo>
                  <a:pt x="3589274" y="5494870"/>
                </a:lnTo>
                <a:lnTo>
                  <a:pt x="3649590" y="5495715"/>
                </a:lnTo>
                <a:lnTo>
                  <a:pt x="3694070" y="5501256"/>
                </a:lnTo>
                <a:lnTo>
                  <a:pt x="3733575" y="5507297"/>
                </a:lnTo>
                <a:lnTo>
                  <a:pt x="3778969" y="5509641"/>
                </a:lnTo>
                <a:lnTo>
                  <a:pt x="3841115" y="5504091"/>
                </a:lnTo>
                <a:lnTo>
                  <a:pt x="3863306" y="5509296"/>
                </a:lnTo>
                <a:lnTo>
                  <a:pt x="3905488" y="5513933"/>
                </a:lnTo>
                <a:lnTo>
                  <a:pt x="3948217" y="5518046"/>
                </a:lnTo>
                <a:lnTo>
                  <a:pt x="3972052" y="5521680"/>
                </a:lnTo>
                <a:lnTo>
                  <a:pt x="4004691" y="5531650"/>
                </a:lnTo>
                <a:lnTo>
                  <a:pt x="4009136" y="5529922"/>
                </a:lnTo>
                <a:lnTo>
                  <a:pt x="4022397" y="5528520"/>
                </a:lnTo>
                <a:lnTo>
                  <a:pt x="4033123" y="5528695"/>
                </a:lnTo>
                <a:lnTo>
                  <a:pt x="4041729" y="5530192"/>
                </a:lnTo>
                <a:lnTo>
                  <a:pt x="4048633" y="5532755"/>
                </a:lnTo>
                <a:lnTo>
                  <a:pt x="4056253" y="5539270"/>
                </a:lnTo>
                <a:lnTo>
                  <a:pt x="4134866" y="5555500"/>
                </a:lnTo>
                <a:lnTo>
                  <a:pt x="4145279" y="5553163"/>
                </a:lnTo>
                <a:lnTo>
                  <a:pt x="4176776" y="5548096"/>
                </a:lnTo>
                <a:lnTo>
                  <a:pt x="4194683" y="5547969"/>
                </a:lnTo>
                <a:lnTo>
                  <a:pt x="4226179" y="5562600"/>
                </a:lnTo>
                <a:lnTo>
                  <a:pt x="4231259" y="5558256"/>
                </a:lnTo>
                <a:lnTo>
                  <a:pt x="4238498" y="5555538"/>
                </a:lnTo>
                <a:lnTo>
                  <a:pt x="4250182" y="5556161"/>
                </a:lnTo>
                <a:lnTo>
                  <a:pt x="4248531" y="5548172"/>
                </a:lnTo>
                <a:lnTo>
                  <a:pt x="4362874" y="5550332"/>
                </a:lnTo>
                <a:lnTo>
                  <a:pt x="4402836" y="5550238"/>
                </a:lnTo>
                <a:lnTo>
                  <a:pt x="4438415" y="5549069"/>
                </a:lnTo>
                <a:lnTo>
                  <a:pt x="4450207" y="5546369"/>
                </a:lnTo>
                <a:lnTo>
                  <a:pt x="4481161" y="5549798"/>
                </a:lnTo>
                <a:lnTo>
                  <a:pt x="4509055" y="5548410"/>
                </a:lnTo>
                <a:lnTo>
                  <a:pt x="4537878" y="5545865"/>
                </a:lnTo>
                <a:lnTo>
                  <a:pt x="4571619" y="5545823"/>
                </a:lnTo>
                <a:lnTo>
                  <a:pt x="4584672" y="5540075"/>
                </a:lnTo>
                <a:lnTo>
                  <a:pt x="4590700" y="5539868"/>
                </a:lnTo>
                <a:lnTo>
                  <a:pt x="4597157" y="5541492"/>
                </a:lnTo>
                <a:lnTo>
                  <a:pt x="4611497" y="5541238"/>
                </a:lnTo>
                <a:lnTo>
                  <a:pt x="4614098" y="5545064"/>
                </a:lnTo>
                <a:lnTo>
                  <a:pt x="4626117" y="5543345"/>
                </a:lnTo>
                <a:lnTo>
                  <a:pt x="4639875" y="5541833"/>
                </a:lnTo>
                <a:lnTo>
                  <a:pt x="4647692" y="5546280"/>
                </a:lnTo>
                <a:lnTo>
                  <a:pt x="4652645" y="5545289"/>
                </a:lnTo>
                <a:lnTo>
                  <a:pt x="4664456" y="5541746"/>
                </a:lnTo>
                <a:lnTo>
                  <a:pt x="4674489" y="5540908"/>
                </a:lnTo>
                <a:lnTo>
                  <a:pt x="4677029" y="5537962"/>
                </a:lnTo>
                <a:lnTo>
                  <a:pt x="4799584" y="5533237"/>
                </a:lnTo>
                <a:lnTo>
                  <a:pt x="4811379" y="5534228"/>
                </a:lnTo>
                <a:lnTo>
                  <a:pt x="4827365" y="5534282"/>
                </a:lnTo>
                <a:lnTo>
                  <a:pt x="4842732" y="5533273"/>
                </a:lnTo>
                <a:lnTo>
                  <a:pt x="4852670" y="5531078"/>
                </a:lnTo>
                <a:lnTo>
                  <a:pt x="4860163" y="5530253"/>
                </a:lnTo>
                <a:lnTo>
                  <a:pt x="4868291" y="5531586"/>
                </a:lnTo>
                <a:lnTo>
                  <a:pt x="4872609" y="5527548"/>
                </a:lnTo>
                <a:lnTo>
                  <a:pt x="4908248" y="5522380"/>
                </a:lnTo>
                <a:lnTo>
                  <a:pt x="4949698" y="5516841"/>
                </a:lnTo>
                <a:lnTo>
                  <a:pt x="4960862" y="5518147"/>
                </a:lnTo>
                <a:lnTo>
                  <a:pt x="4975288" y="5515967"/>
                </a:lnTo>
                <a:lnTo>
                  <a:pt x="4993524" y="5512589"/>
                </a:lnTo>
                <a:lnTo>
                  <a:pt x="5016119" y="5510301"/>
                </a:lnTo>
                <a:lnTo>
                  <a:pt x="5025999" y="5512747"/>
                </a:lnTo>
                <a:lnTo>
                  <a:pt x="5036010" y="5512990"/>
                </a:lnTo>
                <a:lnTo>
                  <a:pt x="5048426" y="5513591"/>
                </a:lnTo>
                <a:lnTo>
                  <a:pt x="5065522" y="5517108"/>
                </a:lnTo>
                <a:lnTo>
                  <a:pt x="5066665" y="5516308"/>
                </a:lnTo>
                <a:lnTo>
                  <a:pt x="5069713" y="5514886"/>
                </a:lnTo>
                <a:lnTo>
                  <a:pt x="5077630" y="5512631"/>
                </a:lnTo>
                <a:lnTo>
                  <a:pt x="5086572" y="5511701"/>
                </a:lnTo>
                <a:lnTo>
                  <a:pt x="5095466" y="5512128"/>
                </a:lnTo>
                <a:lnTo>
                  <a:pt x="5103241" y="5513946"/>
                </a:lnTo>
                <a:lnTo>
                  <a:pt x="5134816" y="5519729"/>
                </a:lnTo>
                <a:lnTo>
                  <a:pt x="5165058" y="5522541"/>
                </a:lnTo>
                <a:lnTo>
                  <a:pt x="5194109" y="5523718"/>
                </a:lnTo>
                <a:lnTo>
                  <a:pt x="5222113" y="5524601"/>
                </a:lnTo>
                <a:lnTo>
                  <a:pt x="5242496" y="5523132"/>
                </a:lnTo>
                <a:lnTo>
                  <a:pt x="5250878" y="5520097"/>
                </a:lnTo>
                <a:lnTo>
                  <a:pt x="5261260" y="5518756"/>
                </a:lnTo>
                <a:lnTo>
                  <a:pt x="5287645" y="5522366"/>
                </a:lnTo>
                <a:lnTo>
                  <a:pt x="5293106" y="5517781"/>
                </a:lnTo>
                <a:lnTo>
                  <a:pt x="5299583" y="5517426"/>
                </a:lnTo>
                <a:lnTo>
                  <a:pt x="5310759" y="5519318"/>
                </a:lnTo>
                <a:lnTo>
                  <a:pt x="5322437" y="5517622"/>
                </a:lnTo>
                <a:lnTo>
                  <a:pt x="5329983" y="5514440"/>
                </a:lnTo>
                <a:lnTo>
                  <a:pt x="5337601" y="5512455"/>
                </a:lnTo>
                <a:lnTo>
                  <a:pt x="5349494" y="5514352"/>
                </a:lnTo>
                <a:lnTo>
                  <a:pt x="5353690" y="5511246"/>
                </a:lnTo>
                <a:lnTo>
                  <a:pt x="5377086" y="5508264"/>
                </a:lnTo>
                <a:lnTo>
                  <a:pt x="5378069" y="5505094"/>
                </a:lnTo>
                <a:lnTo>
                  <a:pt x="5386756" y="5503060"/>
                </a:lnTo>
                <a:lnTo>
                  <a:pt x="5401893" y="5504772"/>
                </a:lnTo>
                <a:lnTo>
                  <a:pt x="5410581" y="5503138"/>
                </a:lnTo>
                <a:lnTo>
                  <a:pt x="5415780" y="5503572"/>
                </a:lnTo>
                <a:lnTo>
                  <a:pt x="5414073" y="5505932"/>
                </a:lnTo>
                <a:lnTo>
                  <a:pt x="5412652" y="5508578"/>
                </a:lnTo>
                <a:lnTo>
                  <a:pt x="5418709" y="5509869"/>
                </a:lnTo>
                <a:lnTo>
                  <a:pt x="5430394" y="5510798"/>
                </a:lnTo>
                <a:lnTo>
                  <a:pt x="5437997" y="5512722"/>
                </a:lnTo>
                <a:lnTo>
                  <a:pt x="5444622" y="5512114"/>
                </a:lnTo>
                <a:lnTo>
                  <a:pt x="5453380" y="5505450"/>
                </a:lnTo>
                <a:lnTo>
                  <a:pt x="5505831" y="5497957"/>
                </a:lnTo>
                <a:lnTo>
                  <a:pt x="5514415" y="5499445"/>
                </a:lnTo>
                <a:lnTo>
                  <a:pt x="5522214" y="5499311"/>
                </a:lnTo>
                <a:lnTo>
                  <a:pt x="5529441" y="5497883"/>
                </a:lnTo>
                <a:lnTo>
                  <a:pt x="5536311" y="5495493"/>
                </a:lnTo>
                <a:lnTo>
                  <a:pt x="5556519" y="5494599"/>
                </a:lnTo>
                <a:lnTo>
                  <a:pt x="5576538" y="5492284"/>
                </a:lnTo>
                <a:lnTo>
                  <a:pt x="5597175" y="5489387"/>
                </a:lnTo>
                <a:lnTo>
                  <a:pt x="5619242" y="5486742"/>
                </a:lnTo>
                <a:lnTo>
                  <a:pt x="5641736" y="5486862"/>
                </a:lnTo>
                <a:lnTo>
                  <a:pt x="5660993" y="5483918"/>
                </a:lnTo>
                <a:lnTo>
                  <a:pt x="5680106" y="5479815"/>
                </a:lnTo>
                <a:lnTo>
                  <a:pt x="5702173" y="5476455"/>
                </a:lnTo>
                <a:lnTo>
                  <a:pt x="5719843" y="5477620"/>
                </a:lnTo>
                <a:lnTo>
                  <a:pt x="5728477" y="5472291"/>
                </a:lnTo>
                <a:lnTo>
                  <a:pt x="5736087" y="5465356"/>
                </a:lnTo>
                <a:lnTo>
                  <a:pt x="5750687" y="5461698"/>
                </a:lnTo>
                <a:lnTo>
                  <a:pt x="5770774" y="5463332"/>
                </a:lnTo>
                <a:lnTo>
                  <a:pt x="5775753" y="5460438"/>
                </a:lnTo>
                <a:lnTo>
                  <a:pt x="5785280" y="5456290"/>
                </a:lnTo>
                <a:lnTo>
                  <a:pt x="5819013" y="5454167"/>
                </a:lnTo>
                <a:lnTo>
                  <a:pt x="5822950" y="5455437"/>
                </a:lnTo>
                <a:lnTo>
                  <a:pt x="5831332" y="5453570"/>
                </a:lnTo>
                <a:lnTo>
                  <a:pt x="5830316" y="5451640"/>
                </a:lnTo>
                <a:lnTo>
                  <a:pt x="5846236" y="5449650"/>
                </a:lnTo>
                <a:lnTo>
                  <a:pt x="5868050" y="5445318"/>
                </a:lnTo>
                <a:lnTo>
                  <a:pt x="5891127" y="5441238"/>
                </a:lnTo>
                <a:lnTo>
                  <a:pt x="5910833" y="5440006"/>
                </a:lnTo>
                <a:lnTo>
                  <a:pt x="5939004" y="5437018"/>
                </a:lnTo>
                <a:lnTo>
                  <a:pt x="5962173" y="5437441"/>
                </a:lnTo>
                <a:lnTo>
                  <a:pt x="5983200" y="5438703"/>
                </a:lnTo>
                <a:lnTo>
                  <a:pt x="6004941" y="5438228"/>
                </a:lnTo>
                <a:lnTo>
                  <a:pt x="6027965" y="5429838"/>
                </a:lnTo>
                <a:lnTo>
                  <a:pt x="6048930" y="5418048"/>
                </a:lnTo>
                <a:lnTo>
                  <a:pt x="6074824" y="5404524"/>
                </a:lnTo>
                <a:lnTo>
                  <a:pt x="6112636" y="5390934"/>
                </a:lnTo>
                <a:lnTo>
                  <a:pt x="6331204" y="5355551"/>
                </a:lnTo>
                <a:lnTo>
                  <a:pt x="6358679" y="5347536"/>
                </a:lnTo>
                <a:lnTo>
                  <a:pt x="6384417" y="5347873"/>
                </a:lnTo>
                <a:lnTo>
                  <a:pt x="6410535" y="5351674"/>
                </a:lnTo>
                <a:lnTo>
                  <a:pt x="6476873" y="5357164"/>
                </a:lnTo>
                <a:lnTo>
                  <a:pt x="6517258" y="5338660"/>
                </a:lnTo>
                <a:lnTo>
                  <a:pt x="6523351" y="5341742"/>
                </a:lnTo>
                <a:lnTo>
                  <a:pt x="6542440" y="5347067"/>
                </a:lnTo>
                <a:lnTo>
                  <a:pt x="6543675" y="5349455"/>
                </a:lnTo>
                <a:lnTo>
                  <a:pt x="6591488" y="5356372"/>
                </a:lnTo>
                <a:lnTo>
                  <a:pt x="6618430" y="5366027"/>
                </a:lnTo>
                <a:lnTo>
                  <a:pt x="6639204" y="5375300"/>
                </a:lnTo>
                <a:lnTo>
                  <a:pt x="6668516" y="5381066"/>
                </a:lnTo>
                <a:lnTo>
                  <a:pt x="6677509" y="5392776"/>
                </a:lnTo>
                <a:lnTo>
                  <a:pt x="6683311" y="5394215"/>
                </a:lnTo>
                <a:lnTo>
                  <a:pt x="6690733" y="5392765"/>
                </a:lnTo>
                <a:lnTo>
                  <a:pt x="6704583" y="5395810"/>
                </a:lnTo>
                <a:lnTo>
                  <a:pt x="6709767" y="5390086"/>
                </a:lnTo>
                <a:lnTo>
                  <a:pt x="6720427" y="5395090"/>
                </a:lnTo>
                <a:lnTo>
                  <a:pt x="6732944" y="5400079"/>
                </a:lnTo>
                <a:lnTo>
                  <a:pt x="6743700" y="5394312"/>
                </a:lnTo>
                <a:lnTo>
                  <a:pt x="6747891" y="5396814"/>
                </a:lnTo>
                <a:lnTo>
                  <a:pt x="6757034" y="5404726"/>
                </a:lnTo>
                <a:lnTo>
                  <a:pt x="6766433" y="5407952"/>
                </a:lnTo>
                <a:lnTo>
                  <a:pt x="6817294" y="5427429"/>
                </a:lnTo>
                <a:lnTo>
                  <a:pt x="6838076" y="5435444"/>
                </a:lnTo>
                <a:lnTo>
                  <a:pt x="6860121" y="5443035"/>
                </a:lnTo>
                <a:lnTo>
                  <a:pt x="6884034" y="5443359"/>
                </a:lnTo>
                <a:lnTo>
                  <a:pt x="6896256" y="5443922"/>
                </a:lnTo>
                <a:lnTo>
                  <a:pt x="6911990" y="5446774"/>
                </a:lnTo>
                <a:lnTo>
                  <a:pt x="6926415" y="5451233"/>
                </a:lnTo>
                <a:lnTo>
                  <a:pt x="6934708" y="5456618"/>
                </a:lnTo>
                <a:lnTo>
                  <a:pt x="6941439" y="5459323"/>
                </a:lnTo>
                <a:lnTo>
                  <a:pt x="6950329" y="5458675"/>
                </a:lnTo>
                <a:lnTo>
                  <a:pt x="6951853" y="5466016"/>
                </a:lnTo>
                <a:lnTo>
                  <a:pt x="6958125" y="5470201"/>
                </a:lnTo>
                <a:lnTo>
                  <a:pt x="6976338" y="5472145"/>
                </a:lnTo>
                <a:lnTo>
                  <a:pt x="6977253" y="5476201"/>
                </a:lnTo>
                <a:lnTo>
                  <a:pt x="6990482" y="5476346"/>
                </a:lnTo>
                <a:lnTo>
                  <a:pt x="7001176" y="5482289"/>
                </a:lnTo>
                <a:lnTo>
                  <a:pt x="7010703" y="5490526"/>
                </a:lnTo>
                <a:lnTo>
                  <a:pt x="7020433" y="5497550"/>
                </a:lnTo>
                <a:lnTo>
                  <a:pt x="7026405" y="5496501"/>
                </a:lnTo>
                <a:lnTo>
                  <a:pt x="7032307" y="5497471"/>
                </a:lnTo>
                <a:lnTo>
                  <a:pt x="7038399" y="5500008"/>
                </a:lnTo>
                <a:lnTo>
                  <a:pt x="7057644" y="5510822"/>
                </a:lnTo>
                <a:lnTo>
                  <a:pt x="7063485" y="5511469"/>
                </a:lnTo>
                <a:lnTo>
                  <a:pt x="7070344" y="5512892"/>
                </a:lnTo>
                <a:lnTo>
                  <a:pt x="7082155" y="5516143"/>
                </a:lnTo>
                <a:lnTo>
                  <a:pt x="7092950" y="5518251"/>
                </a:lnTo>
                <a:lnTo>
                  <a:pt x="7097268" y="5518873"/>
                </a:lnTo>
                <a:lnTo>
                  <a:pt x="7107682" y="5516092"/>
                </a:lnTo>
                <a:lnTo>
                  <a:pt x="7119747" y="5520347"/>
                </a:lnTo>
                <a:lnTo>
                  <a:pt x="7134479" y="5518404"/>
                </a:lnTo>
                <a:lnTo>
                  <a:pt x="7134986" y="5519902"/>
                </a:lnTo>
                <a:lnTo>
                  <a:pt x="7135876" y="5521375"/>
                </a:lnTo>
                <a:lnTo>
                  <a:pt x="7137019" y="5522747"/>
                </a:lnTo>
                <a:lnTo>
                  <a:pt x="7147306" y="5528691"/>
                </a:lnTo>
                <a:lnTo>
                  <a:pt x="7157847" y="5526112"/>
                </a:lnTo>
                <a:lnTo>
                  <a:pt x="7159257" y="5529455"/>
                </a:lnTo>
                <a:lnTo>
                  <a:pt x="7164181" y="5529538"/>
                </a:lnTo>
                <a:lnTo>
                  <a:pt x="7171080" y="5528188"/>
                </a:lnTo>
                <a:lnTo>
                  <a:pt x="7178421" y="5527230"/>
                </a:lnTo>
                <a:lnTo>
                  <a:pt x="7183755" y="5528970"/>
                </a:lnTo>
                <a:lnTo>
                  <a:pt x="7204202" y="5526874"/>
                </a:lnTo>
                <a:lnTo>
                  <a:pt x="7212393" y="5526776"/>
                </a:lnTo>
                <a:lnTo>
                  <a:pt x="7220394" y="5526932"/>
                </a:lnTo>
                <a:lnTo>
                  <a:pt x="7235825" y="5527865"/>
                </a:lnTo>
                <a:lnTo>
                  <a:pt x="7271258" y="5532272"/>
                </a:lnTo>
                <a:lnTo>
                  <a:pt x="7282053" y="5529630"/>
                </a:lnTo>
                <a:lnTo>
                  <a:pt x="7300114" y="5530763"/>
                </a:lnTo>
                <a:lnTo>
                  <a:pt x="7317962" y="5533236"/>
                </a:lnTo>
                <a:lnTo>
                  <a:pt x="7334523" y="5534229"/>
                </a:lnTo>
                <a:lnTo>
                  <a:pt x="7348728" y="5530926"/>
                </a:lnTo>
                <a:lnTo>
                  <a:pt x="7355458" y="5529910"/>
                </a:lnTo>
                <a:lnTo>
                  <a:pt x="7361682" y="5530151"/>
                </a:lnTo>
                <a:lnTo>
                  <a:pt x="7367397" y="5531142"/>
                </a:lnTo>
                <a:lnTo>
                  <a:pt x="7382764" y="5535714"/>
                </a:lnTo>
                <a:lnTo>
                  <a:pt x="7385558" y="5540603"/>
                </a:lnTo>
                <a:lnTo>
                  <a:pt x="7395845" y="5541429"/>
                </a:lnTo>
                <a:lnTo>
                  <a:pt x="7408036" y="5546788"/>
                </a:lnTo>
                <a:lnTo>
                  <a:pt x="7413117" y="5548172"/>
                </a:lnTo>
                <a:lnTo>
                  <a:pt x="7420387" y="5540081"/>
                </a:lnTo>
                <a:lnTo>
                  <a:pt x="7434326" y="5541838"/>
                </a:lnTo>
                <a:lnTo>
                  <a:pt x="7446549" y="5544058"/>
                </a:lnTo>
                <a:lnTo>
                  <a:pt x="7448677" y="5537352"/>
                </a:lnTo>
                <a:lnTo>
                  <a:pt x="7462970" y="5536919"/>
                </a:lnTo>
                <a:lnTo>
                  <a:pt x="7469203" y="5533744"/>
                </a:lnTo>
                <a:lnTo>
                  <a:pt x="7475269" y="5533728"/>
                </a:lnTo>
                <a:lnTo>
                  <a:pt x="7489063" y="5542775"/>
                </a:lnTo>
                <a:lnTo>
                  <a:pt x="7537471" y="5537161"/>
                </a:lnTo>
                <a:lnTo>
                  <a:pt x="7598965" y="5531754"/>
                </a:lnTo>
                <a:lnTo>
                  <a:pt x="7659387" y="5524419"/>
                </a:lnTo>
                <a:lnTo>
                  <a:pt x="7704582" y="5513019"/>
                </a:lnTo>
                <a:lnTo>
                  <a:pt x="7703185" y="5518243"/>
                </a:lnTo>
                <a:lnTo>
                  <a:pt x="7709122" y="5520961"/>
                </a:lnTo>
                <a:lnTo>
                  <a:pt x="7719298" y="5521572"/>
                </a:lnTo>
                <a:lnTo>
                  <a:pt x="7730617" y="5520474"/>
                </a:lnTo>
                <a:lnTo>
                  <a:pt x="7753135" y="5521086"/>
                </a:lnTo>
                <a:lnTo>
                  <a:pt x="7775987" y="5523617"/>
                </a:lnTo>
                <a:lnTo>
                  <a:pt x="7801840" y="5525739"/>
                </a:lnTo>
                <a:lnTo>
                  <a:pt x="7863982" y="5524690"/>
                </a:lnTo>
                <a:lnTo>
                  <a:pt x="7893272" y="5522271"/>
                </a:lnTo>
                <a:lnTo>
                  <a:pt x="7921942" y="5522289"/>
                </a:lnTo>
                <a:lnTo>
                  <a:pt x="7950708" y="5529173"/>
                </a:lnTo>
                <a:lnTo>
                  <a:pt x="7953375" y="5526227"/>
                </a:lnTo>
                <a:lnTo>
                  <a:pt x="7956550" y="5523966"/>
                </a:lnTo>
                <a:lnTo>
                  <a:pt x="7960233" y="5522175"/>
                </a:lnTo>
                <a:lnTo>
                  <a:pt x="7971535" y="5518315"/>
                </a:lnTo>
                <a:lnTo>
                  <a:pt x="7973186" y="5519051"/>
                </a:lnTo>
                <a:lnTo>
                  <a:pt x="7980045" y="5520410"/>
                </a:lnTo>
                <a:lnTo>
                  <a:pt x="7984108" y="5519724"/>
                </a:lnTo>
                <a:lnTo>
                  <a:pt x="7987030" y="5518137"/>
                </a:lnTo>
                <a:lnTo>
                  <a:pt x="7989570" y="5515533"/>
                </a:lnTo>
                <a:lnTo>
                  <a:pt x="7998968" y="5514149"/>
                </a:lnTo>
                <a:lnTo>
                  <a:pt x="8017002" y="5509399"/>
                </a:lnTo>
                <a:lnTo>
                  <a:pt x="8020684" y="5510428"/>
                </a:lnTo>
                <a:lnTo>
                  <a:pt x="8048498" y="5506224"/>
                </a:lnTo>
                <a:lnTo>
                  <a:pt x="8049006" y="5507075"/>
                </a:lnTo>
                <a:lnTo>
                  <a:pt x="8050783" y="5508879"/>
                </a:lnTo>
                <a:lnTo>
                  <a:pt x="8053324" y="5510034"/>
                </a:lnTo>
                <a:lnTo>
                  <a:pt x="8057515" y="5509856"/>
                </a:lnTo>
                <a:lnTo>
                  <a:pt x="8056457" y="5516322"/>
                </a:lnTo>
                <a:lnTo>
                  <a:pt x="8059150" y="5517205"/>
                </a:lnTo>
                <a:lnTo>
                  <a:pt x="8064962" y="5515223"/>
                </a:lnTo>
                <a:lnTo>
                  <a:pt x="8073263" y="5513095"/>
                </a:lnTo>
                <a:lnTo>
                  <a:pt x="8076592" y="5523182"/>
                </a:lnTo>
                <a:lnTo>
                  <a:pt x="8088090" y="5526063"/>
                </a:lnTo>
                <a:lnTo>
                  <a:pt x="8101730" y="5527127"/>
                </a:lnTo>
                <a:lnTo>
                  <a:pt x="8111490" y="5531764"/>
                </a:lnTo>
                <a:lnTo>
                  <a:pt x="8125729" y="5529376"/>
                </a:lnTo>
                <a:lnTo>
                  <a:pt x="8140446" y="5527484"/>
                </a:lnTo>
                <a:lnTo>
                  <a:pt x="8146415" y="5527128"/>
                </a:lnTo>
                <a:lnTo>
                  <a:pt x="8146542" y="5527319"/>
                </a:lnTo>
                <a:lnTo>
                  <a:pt x="8147939" y="5527675"/>
                </a:lnTo>
                <a:lnTo>
                  <a:pt x="8149844" y="5527713"/>
                </a:lnTo>
                <a:lnTo>
                  <a:pt x="8152892" y="5527332"/>
                </a:lnTo>
                <a:lnTo>
                  <a:pt x="8157209" y="5526455"/>
                </a:lnTo>
                <a:lnTo>
                  <a:pt x="8168640" y="5525744"/>
                </a:lnTo>
                <a:lnTo>
                  <a:pt x="8172831" y="5526849"/>
                </a:lnTo>
                <a:lnTo>
                  <a:pt x="8174863" y="5529237"/>
                </a:lnTo>
                <a:lnTo>
                  <a:pt x="8175879" y="5528894"/>
                </a:lnTo>
                <a:lnTo>
                  <a:pt x="8180288" y="5525392"/>
                </a:lnTo>
                <a:lnTo>
                  <a:pt x="8184292" y="5523609"/>
                </a:lnTo>
                <a:lnTo>
                  <a:pt x="8189773" y="5525852"/>
                </a:lnTo>
                <a:lnTo>
                  <a:pt x="8198611" y="5534431"/>
                </a:lnTo>
                <a:lnTo>
                  <a:pt x="8209728" y="5531427"/>
                </a:lnTo>
                <a:lnTo>
                  <a:pt x="8219820" y="5532850"/>
                </a:lnTo>
                <a:lnTo>
                  <a:pt x="8231723" y="5536235"/>
                </a:lnTo>
                <a:lnTo>
                  <a:pt x="8248269" y="5539117"/>
                </a:lnTo>
                <a:lnTo>
                  <a:pt x="8254990" y="5535319"/>
                </a:lnTo>
                <a:lnTo>
                  <a:pt x="8261842" y="5534371"/>
                </a:lnTo>
                <a:lnTo>
                  <a:pt x="8268860" y="5535685"/>
                </a:lnTo>
                <a:lnTo>
                  <a:pt x="8276082" y="5538673"/>
                </a:lnTo>
                <a:lnTo>
                  <a:pt x="8294233" y="5537116"/>
                </a:lnTo>
                <a:lnTo>
                  <a:pt x="8312896" y="5537988"/>
                </a:lnTo>
                <a:lnTo>
                  <a:pt x="8332392" y="5539750"/>
                </a:lnTo>
                <a:lnTo>
                  <a:pt x="8353044" y="5540857"/>
                </a:lnTo>
                <a:lnTo>
                  <a:pt x="8429625" y="5557583"/>
                </a:lnTo>
                <a:lnTo>
                  <a:pt x="8502777" y="5556148"/>
                </a:lnTo>
                <a:lnTo>
                  <a:pt x="8516175" y="5551633"/>
                </a:lnTo>
                <a:lnTo>
                  <a:pt x="8528812" y="5546737"/>
                </a:lnTo>
                <a:lnTo>
                  <a:pt x="8539999" y="5549457"/>
                </a:lnTo>
                <a:lnTo>
                  <a:pt x="8553450" y="5548007"/>
                </a:lnTo>
                <a:lnTo>
                  <a:pt x="8565566" y="5548720"/>
                </a:lnTo>
                <a:lnTo>
                  <a:pt x="8572754" y="5557926"/>
                </a:lnTo>
                <a:lnTo>
                  <a:pt x="8579832" y="5554342"/>
                </a:lnTo>
                <a:lnTo>
                  <a:pt x="8584612" y="5551355"/>
                </a:lnTo>
                <a:lnTo>
                  <a:pt x="8587559" y="5551723"/>
                </a:lnTo>
                <a:lnTo>
                  <a:pt x="8589137" y="5558205"/>
                </a:lnTo>
                <a:lnTo>
                  <a:pt x="8592947" y="5557278"/>
                </a:lnTo>
                <a:lnTo>
                  <a:pt x="8595741" y="5557939"/>
                </a:lnTo>
                <a:lnTo>
                  <a:pt x="8598281" y="5559361"/>
                </a:lnTo>
                <a:lnTo>
                  <a:pt x="8599043" y="5560085"/>
                </a:lnTo>
                <a:lnTo>
                  <a:pt x="8623935" y="5550966"/>
                </a:lnTo>
                <a:lnTo>
                  <a:pt x="8627872" y="5551284"/>
                </a:lnTo>
                <a:lnTo>
                  <a:pt x="8643239" y="5543384"/>
                </a:lnTo>
                <a:lnTo>
                  <a:pt x="8651621" y="5540349"/>
                </a:lnTo>
                <a:lnTo>
                  <a:pt x="8653145" y="5537327"/>
                </a:lnTo>
                <a:lnTo>
                  <a:pt x="8655177" y="5535269"/>
                </a:lnTo>
                <a:lnTo>
                  <a:pt x="8658860" y="5533872"/>
                </a:lnTo>
                <a:lnTo>
                  <a:pt x="8665845" y="5533948"/>
                </a:lnTo>
                <a:lnTo>
                  <a:pt x="8667750" y="5534367"/>
                </a:lnTo>
                <a:lnTo>
                  <a:pt x="8677021" y="5528551"/>
                </a:lnTo>
                <a:lnTo>
                  <a:pt x="8679815" y="5526151"/>
                </a:lnTo>
                <a:lnTo>
                  <a:pt x="8681974" y="5523344"/>
                </a:lnTo>
                <a:lnTo>
                  <a:pt x="8683371" y="5520004"/>
                </a:lnTo>
                <a:lnTo>
                  <a:pt x="8713543" y="5521474"/>
                </a:lnTo>
                <a:lnTo>
                  <a:pt x="8740917" y="5516284"/>
                </a:lnTo>
                <a:lnTo>
                  <a:pt x="8767935" y="5508611"/>
                </a:lnTo>
                <a:lnTo>
                  <a:pt x="8797036" y="5502630"/>
                </a:lnTo>
                <a:lnTo>
                  <a:pt x="8816724" y="5505867"/>
                </a:lnTo>
                <a:lnTo>
                  <a:pt x="8836342" y="5492008"/>
                </a:lnTo>
                <a:lnTo>
                  <a:pt x="8857579" y="5471760"/>
                </a:lnTo>
                <a:lnTo>
                  <a:pt x="8882126" y="5455831"/>
                </a:lnTo>
                <a:lnTo>
                  <a:pt x="8907418" y="5440440"/>
                </a:lnTo>
                <a:lnTo>
                  <a:pt x="8930735" y="5429188"/>
                </a:lnTo>
                <a:lnTo>
                  <a:pt x="8945241" y="5429100"/>
                </a:lnTo>
                <a:lnTo>
                  <a:pt x="8944102" y="5447207"/>
                </a:lnTo>
                <a:lnTo>
                  <a:pt x="8956597" y="5443827"/>
                </a:lnTo>
                <a:lnTo>
                  <a:pt x="8973772" y="5441511"/>
                </a:lnTo>
                <a:lnTo>
                  <a:pt x="8994018" y="5440796"/>
                </a:lnTo>
                <a:lnTo>
                  <a:pt x="9015730" y="5442216"/>
                </a:lnTo>
                <a:lnTo>
                  <a:pt x="9044878" y="5436697"/>
                </a:lnTo>
                <a:lnTo>
                  <a:pt x="9067847" y="5434660"/>
                </a:lnTo>
                <a:lnTo>
                  <a:pt x="9090507" y="5431565"/>
                </a:lnTo>
                <a:lnTo>
                  <a:pt x="9118727" y="5422874"/>
                </a:lnTo>
                <a:lnTo>
                  <a:pt x="9135473" y="5429162"/>
                </a:lnTo>
                <a:lnTo>
                  <a:pt x="9141253" y="5428049"/>
                </a:lnTo>
                <a:lnTo>
                  <a:pt x="9145962" y="5423831"/>
                </a:lnTo>
                <a:lnTo>
                  <a:pt x="9159494" y="5420804"/>
                </a:lnTo>
                <a:lnTo>
                  <a:pt x="9158849" y="5413899"/>
                </a:lnTo>
                <a:lnTo>
                  <a:pt x="9171384" y="5413833"/>
                </a:lnTo>
                <a:lnTo>
                  <a:pt x="9185372" y="5413008"/>
                </a:lnTo>
                <a:lnTo>
                  <a:pt x="9189085" y="5403824"/>
                </a:lnTo>
                <a:lnTo>
                  <a:pt x="9194546" y="5404243"/>
                </a:lnTo>
                <a:lnTo>
                  <a:pt x="9208262" y="5407228"/>
                </a:lnTo>
                <a:lnTo>
                  <a:pt x="9218295" y="5406174"/>
                </a:lnTo>
                <a:lnTo>
                  <a:pt x="9222994" y="5410403"/>
                </a:lnTo>
                <a:lnTo>
                  <a:pt x="9239504" y="5412066"/>
                </a:lnTo>
                <a:lnTo>
                  <a:pt x="9245346" y="5411990"/>
                </a:lnTo>
                <a:lnTo>
                  <a:pt x="9251315" y="5411101"/>
                </a:lnTo>
                <a:lnTo>
                  <a:pt x="9274696" y="5402116"/>
                </a:lnTo>
                <a:lnTo>
                  <a:pt x="9297781" y="5400505"/>
                </a:lnTo>
                <a:lnTo>
                  <a:pt x="9321508" y="5398029"/>
                </a:lnTo>
                <a:lnTo>
                  <a:pt x="9340723" y="5388673"/>
                </a:lnTo>
                <a:lnTo>
                  <a:pt x="9350879" y="5384223"/>
                </a:lnTo>
                <a:lnTo>
                  <a:pt x="9365678" y="5380297"/>
                </a:lnTo>
                <a:lnTo>
                  <a:pt x="9380763" y="5378257"/>
                </a:lnTo>
                <a:lnTo>
                  <a:pt x="9391777" y="5379466"/>
                </a:lnTo>
                <a:lnTo>
                  <a:pt x="9399397" y="5379021"/>
                </a:lnTo>
                <a:lnTo>
                  <a:pt x="9405874" y="5374894"/>
                </a:lnTo>
                <a:lnTo>
                  <a:pt x="9413113" y="5380469"/>
                </a:lnTo>
                <a:lnTo>
                  <a:pt x="9421487" y="5381506"/>
                </a:lnTo>
                <a:lnTo>
                  <a:pt x="9437473" y="5375818"/>
                </a:lnTo>
                <a:lnTo>
                  <a:pt x="9441561" y="5378856"/>
                </a:lnTo>
                <a:lnTo>
                  <a:pt x="9475749" y="5373062"/>
                </a:lnTo>
                <a:lnTo>
                  <a:pt x="9568701" y="5356589"/>
                </a:lnTo>
                <a:lnTo>
                  <a:pt x="9600819" y="5351195"/>
                </a:lnTo>
                <a:lnTo>
                  <a:pt x="9602470" y="5352249"/>
                </a:lnTo>
                <a:lnTo>
                  <a:pt x="9606407" y="5353850"/>
                </a:lnTo>
                <a:lnTo>
                  <a:pt x="9615566" y="5355651"/>
                </a:lnTo>
                <a:lnTo>
                  <a:pt x="9624631" y="5355024"/>
                </a:lnTo>
                <a:lnTo>
                  <a:pt x="9632553" y="5352178"/>
                </a:lnTo>
                <a:lnTo>
                  <a:pt x="9638284" y="5347322"/>
                </a:lnTo>
                <a:lnTo>
                  <a:pt x="9663039" y="5330238"/>
                </a:lnTo>
                <a:lnTo>
                  <a:pt x="9688877" y="5318358"/>
                </a:lnTo>
                <a:lnTo>
                  <a:pt x="9714882" y="5309447"/>
                </a:lnTo>
                <a:lnTo>
                  <a:pt x="9740138" y="5301272"/>
                </a:lnTo>
                <a:lnTo>
                  <a:pt x="9760354" y="5298771"/>
                </a:lnTo>
                <a:lnTo>
                  <a:pt x="9770618" y="5301729"/>
                </a:lnTo>
                <a:lnTo>
                  <a:pt x="9781357" y="5301429"/>
                </a:lnTo>
                <a:lnTo>
                  <a:pt x="9803003" y="5289156"/>
                </a:lnTo>
                <a:lnTo>
                  <a:pt x="9809126" y="5292515"/>
                </a:lnTo>
                <a:lnTo>
                  <a:pt x="9814845" y="5293391"/>
                </a:lnTo>
                <a:lnTo>
                  <a:pt x="9820612" y="5292010"/>
                </a:lnTo>
                <a:lnTo>
                  <a:pt x="9826879" y="5288597"/>
                </a:lnTo>
                <a:lnTo>
                  <a:pt x="9839076" y="5288577"/>
                </a:lnTo>
                <a:lnTo>
                  <a:pt x="9848643" y="5291989"/>
                </a:lnTo>
                <a:lnTo>
                  <a:pt x="9857329" y="5293414"/>
                </a:lnTo>
                <a:lnTo>
                  <a:pt x="9866884" y="5287429"/>
                </a:lnTo>
                <a:lnTo>
                  <a:pt x="9873235" y="5291529"/>
                </a:lnTo>
                <a:lnTo>
                  <a:pt x="9885791" y="5291020"/>
                </a:lnTo>
                <a:lnTo>
                  <a:pt x="9897369" y="5290800"/>
                </a:lnTo>
                <a:lnTo>
                  <a:pt x="9900793" y="5295773"/>
                </a:lnTo>
                <a:lnTo>
                  <a:pt x="9910540" y="5297013"/>
                </a:lnTo>
                <a:lnTo>
                  <a:pt x="9916953" y="5293893"/>
                </a:lnTo>
                <a:lnTo>
                  <a:pt x="9923224" y="5290554"/>
                </a:lnTo>
                <a:lnTo>
                  <a:pt x="9932543" y="5291137"/>
                </a:lnTo>
                <a:lnTo>
                  <a:pt x="9937043" y="5289196"/>
                </a:lnTo>
                <a:lnTo>
                  <a:pt x="9933590" y="5285738"/>
                </a:lnTo>
                <a:lnTo>
                  <a:pt x="9930185" y="5281734"/>
                </a:lnTo>
                <a:lnTo>
                  <a:pt x="9934829" y="5278158"/>
                </a:lnTo>
                <a:lnTo>
                  <a:pt x="9944905" y="5273821"/>
                </a:lnTo>
                <a:lnTo>
                  <a:pt x="9950386" y="5268836"/>
                </a:lnTo>
                <a:lnTo>
                  <a:pt x="9957010" y="5268242"/>
                </a:lnTo>
                <a:lnTo>
                  <a:pt x="9970516" y="5277078"/>
                </a:lnTo>
                <a:lnTo>
                  <a:pt x="9982140" y="5272942"/>
                </a:lnTo>
                <a:lnTo>
                  <a:pt x="9993312" y="5273344"/>
                </a:lnTo>
                <a:lnTo>
                  <a:pt x="10006770" y="5275528"/>
                </a:lnTo>
                <a:lnTo>
                  <a:pt x="10025253" y="5276735"/>
                </a:lnTo>
                <a:lnTo>
                  <a:pt x="10033000" y="5273357"/>
                </a:lnTo>
                <a:lnTo>
                  <a:pt x="10042906" y="5282819"/>
                </a:lnTo>
                <a:lnTo>
                  <a:pt x="10048367" y="5286616"/>
                </a:lnTo>
                <a:lnTo>
                  <a:pt x="10054971" y="5288902"/>
                </a:lnTo>
                <a:lnTo>
                  <a:pt x="10063734" y="5287568"/>
                </a:lnTo>
                <a:lnTo>
                  <a:pt x="10087687" y="5279170"/>
                </a:lnTo>
                <a:lnTo>
                  <a:pt x="10095912" y="5284468"/>
                </a:lnTo>
                <a:lnTo>
                  <a:pt x="10110686" y="5291506"/>
                </a:lnTo>
                <a:lnTo>
                  <a:pt x="10154285" y="5288330"/>
                </a:lnTo>
                <a:lnTo>
                  <a:pt x="10158476" y="5284546"/>
                </a:lnTo>
                <a:lnTo>
                  <a:pt x="10170160" y="5286730"/>
                </a:lnTo>
                <a:lnTo>
                  <a:pt x="10170160" y="5291315"/>
                </a:lnTo>
                <a:lnTo>
                  <a:pt x="10180828" y="5285484"/>
                </a:lnTo>
                <a:lnTo>
                  <a:pt x="10186233" y="5283923"/>
                </a:lnTo>
                <a:lnTo>
                  <a:pt x="10189972" y="5286387"/>
                </a:lnTo>
                <a:lnTo>
                  <a:pt x="10200586" y="5285372"/>
                </a:lnTo>
                <a:lnTo>
                  <a:pt x="10211069" y="5283893"/>
                </a:lnTo>
                <a:lnTo>
                  <a:pt x="10221386" y="5281960"/>
                </a:lnTo>
                <a:lnTo>
                  <a:pt x="10231501" y="5279580"/>
                </a:lnTo>
                <a:lnTo>
                  <a:pt x="10258298" y="5269623"/>
                </a:lnTo>
                <a:lnTo>
                  <a:pt x="10265283" y="5274894"/>
                </a:lnTo>
                <a:lnTo>
                  <a:pt x="10269982" y="5277459"/>
                </a:lnTo>
                <a:lnTo>
                  <a:pt x="10275316" y="5278831"/>
                </a:lnTo>
                <a:lnTo>
                  <a:pt x="10281793" y="5277383"/>
                </a:lnTo>
                <a:lnTo>
                  <a:pt x="10299166" y="5269860"/>
                </a:lnTo>
                <a:lnTo>
                  <a:pt x="10306097" y="5273413"/>
                </a:lnTo>
                <a:lnTo>
                  <a:pt x="10318243" y="5277935"/>
                </a:lnTo>
                <a:lnTo>
                  <a:pt x="10351262" y="5273319"/>
                </a:lnTo>
                <a:lnTo>
                  <a:pt x="10354056" y="5270271"/>
                </a:lnTo>
                <a:lnTo>
                  <a:pt x="10363200" y="5271325"/>
                </a:lnTo>
                <a:lnTo>
                  <a:pt x="10363835" y="5274754"/>
                </a:lnTo>
                <a:lnTo>
                  <a:pt x="10367645" y="5273001"/>
                </a:lnTo>
                <a:lnTo>
                  <a:pt x="10375011" y="5264962"/>
                </a:lnTo>
                <a:lnTo>
                  <a:pt x="10378313" y="5270055"/>
                </a:lnTo>
                <a:lnTo>
                  <a:pt x="10421588" y="5255745"/>
                </a:lnTo>
                <a:lnTo>
                  <a:pt x="10463149" y="5241607"/>
                </a:lnTo>
                <a:lnTo>
                  <a:pt x="10464292" y="5238292"/>
                </a:lnTo>
                <a:lnTo>
                  <a:pt x="10469481" y="5237958"/>
                </a:lnTo>
                <a:lnTo>
                  <a:pt x="10484383" y="5237699"/>
                </a:lnTo>
                <a:lnTo>
                  <a:pt x="10490073" y="5237137"/>
                </a:lnTo>
                <a:lnTo>
                  <a:pt x="10497312" y="5231320"/>
                </a:lnTo>
                <a:lnTo>
                  <a:pt x="10510647" y="5230012"/>
                </a:lnTo>
                <a:lnTo>
                  <a:pt x="10607294" y="5212664"/>
                </a:lnTo>
                <a:lnTo>
                  <a:pt x="10623931" y="5212461"/>
                </a:lnTo>
                <a:lnTo>
                  <a:pt x="10631551" y="5210632"/>
                </a:lnTo>
                <a:lnTo>
                  <a:pt x="10637647" y="5206707"/>
                </a:lnTo>
                <a:lnTo>
                  <a:pt x="10641584" y="5199507"/>
                </a:lnTo>
                <a:lnTo>
                  <a:pt x="10655577" y="5198313"/>
                </a:lnTo>
                <a:lnTo>
                  <a:pt x="10674000" y="5198024"/>
                </a:lnTo>
                <a:lnTo>
                  <a:pt x="10692376" y="5198006"/>
                </a:lnTo>
                <a:lnTo>
                  <a:pt x="10706227" y="5197627"/>
                </a:lnTo>
                <a:lnTo>
                  <a:pt x="10727817" y="5197462"/>
                </a:lnTo>
                <a:lnTo>
                  <a:pt x="10737469" y="5196967"/>
                </a:lnTo>
                <a:lnTo>
                  <a:pt x="10736453" y="5190223"/>
                </a:lnTo>
                <a:lnTo>
                  <a:pt x="10762488" y="5186641"/>
                </a:lnTo>
                <a:lnTo>
                  <a:pt x="10776868" y="5179085"/>
                </a:lnTo>
                <a:lnTo>
                  <a:pt x="10794571" y="5168531"/>
                </a:lnTo>
                <a:lnTo>
                  <a:pt x="10814298" y="5157491"/>
                </a:lnTo>
                <a:lnTo>
                  <a:pt x="10834751" y="5148478"/>
                </a:lnTo>
                <a:lnTo>
                  <a:pt x="10847189" y="5145955"/>
                </a:lnTo>
                <a:lnTo>
                  <a:pt x="10875256" y="5141561"/>
                </a:lnTo>
                <a:lnTo>
                  <a:pt x="10893552" y="5137873"/>
                </a:lnTo>
                <a:lnTo>
                  <a:pt x="10896600" y="5137048"/>
                </a:lnTo>
                <a:lnTo>
                  <a:pt x="1089660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3919" y="1108455"/>
            <a:ext cx="686562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270"/>
              <a:t>Technology</a:t>
            </a:r>
            <a:r>
              <a:rPr dirty="0" sz="4400" spc="-470"/>
              <a:t> </a:t>
            </a:r>
            <a:r>
              <a:rPr dirty="0" sz="4400" spc="-434"/>
              <a:t>as</a:t>
            </a:r>
            <a:r>
              <a:rPr dirty="0" sz="4400" spc="-225"/>
              <a:t> </a:t>
            </a:r>
            <a:r>
              <a:rPr dirty="0" sz="4400" spc="-180"/>
              <a:t>Communication</a:t>
            </a:r>
            <a:endParaRPr sz="4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323786"/>
            <a:ext cx="1357249" cy="46196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038350" y="2290381"/>
            <a:ext cx="8102600" cy="277241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241300" marR="2976880" indent="-228600">
              <a:lnSpc>
                <a:spcPts val="2030"/>
              </a:lnSpc>
              <a:spcBef>
                <a:spcPts val="350"/>
              </a:spcBef>
              <a:buChar char="•"/>
              <a:tabLst>
                <a:tab pos="241300" algn="l"/>
              </a:tabLst>
            </a:pPr>
            <a:r>
              <a:rPr dirty="0" u="heavy" sz="1850" spc="-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Educating</a:t>
            </a:r>
            <a:r>
              <a:rPr dirty="0" u="heavy" sz="1850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our</a:t>
            </a:r>
            <a:r>
              <a:rPr dirty="0" sz="1850" spc="-15">
                <a:latin typeface="Arial"/>
                <a:cs typeface="Arial"/>
              </a:rPr>
              <a:t> </a:t>
            </a:r>
            <a:r>
              <a:rPr dirty="0" sz="1850" spc="-90">
                <a:latin typeface="Arial"/>
                <a:cs typeface="Arial"/>
              </a:rPr>
              <a:t>Tribal</a:t>
            </a:r>
            <a:r>
              <a:rPr dirty="0" sz="1850" spc="-50">
                <a:latin typeface="Arial"/>
                <a:cs typeface="Arial"/>
              </a:rPr>
              <a:t> </a:t>
            </a:r>
            <a:r>
              <a:rPr dirty="0" sz="1850" spc="-80">
                <a:latin typeface="Arial"/>
                <a:cs typeface="Arial"/>
              </a:rPr>
              <a:t>Leaders/Decision</a:t>
            </a:r>
            <a:r>
              <a:rPr dirty="0" sz="1850" spc="-20">
                <a:latin typeface="Arial"/>
                <a:cs typeface="Arial"/>
              </a:rPr>
              <a:t> </a:t>
            </a:r>
            <a:r>
              <a:rPr dirty="0" sz="1850" spc="-55">
                <a:latin typeface="Arial"/>
                <a:cs typeface="Arial"/>
              </a:rPr>
              <a:t>Makers/Key </a:t>
            </a:r>
            <a:r>
              <a:rPr dirty="0" sz="1850" spc="-30">
                <a:latin typeface="Arial"/>
                <a:cs typeface="Arial"/>
              </a:rPr>
              <a:t>Stakeholders/Community/Parties</a:t>
            </a:r>
            <a:endParaRPr sz="18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19"/>
              </a:spcBef>
              <a:buChar char="•"/>
              <a:tabLst>
                <a:tab pos="240665" algn="l"/>
              </a:tabLst>
            </a:pPr>
            <a:r>
              <a:rPr dirty="0" u="heavy" sz="1850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Explaining</a:t>
            </a:r>
            <a:r>
              <a:rPr dirty="0" u="heavy" sz="185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the</a:t>
            </a:r>
            <a:r>
              <a:rPr dirty="0" sz="1850" spc="-110">
                <a:latin typeface="Arial"/>
                <a:cs typeface="Arial"/>
              </a:rPr>
              <a:t> </a:t>
            </a:r>
            <a:r>
              <a:rPr dirty="0" sz="1850" spc="-114">
                <a:latin typeface="Arial"/>
                <a:cs typeface="Arial"/>
              </a:rPr>
              <a:t>needs</a:t>
            </a:r>
            <a:r>
              <a:rPr dirty="0" sz="1850" spc="-15">
                <a:latin typeface="Arial"/>
                <a:cs typeface="Arial"/>
              </a:rPr>
              <a:t> </a:t>
            </a:r>
            <a:r>
              <a:rPr dirty="0" sz="1850" spc="-75">
                <a:latin typeface="Arial"/>
                <a:cs typeface="Arial"/>
              </a:rPr>
              <a:t>and</a:t>
            </a:r>
            <a:r>
              <a:rPr dirty="0" sz="1850" spc="-50">
                <a:latin typeface="Arial"/>
                <a:cs typeface="Arial"/>
              </a:rPr>
              <a:t> </a:t>
            </a:r>
            <a:r>
              <a:rPr dirty="0" sz="1850" spc="-45">
                <a:latin typeface="Arial"/>
                <a:cs typeface="Arial"/>
              </a:rPr>
              <a:t>requirements</a:t>
            </a:r>
            <a:r>
              <a:rPr dirty="0" sz="1850" spc="4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of</a:t>
            </a:r>
            <a:r>
              <a:rPr dirty="0" sz="1850" spc="-13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the</a:t>
            </a:r>
            <a:r>
              <a:rPr dirty="0" sz="1850" spc="-65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court</a:t>
            </a:r>
            <a:endParaRPr sz="18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5"/>
              </a:spcBef>
              <a:buChar char="•"/>
              <a:tabLst>
                <a:tab pos="240665" algn="l"/>
              </a:tabLst>
            </a:pPr>
            <a:r>
              <a:rPr dirty="0" u="heavy" sz="1850" spc="-10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Expanding</a:t>
            </a:r>
            <a:r>
              <a:rPr dirty="0" u="heavy" sz="185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the</a:t>
            </a:r>
            <a:r>
              <a:rPr dirty="0" sz="1850" spc="-13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court</a:t>
            </a:r>
            <a:r>
              <a:rPr dirty="0" sz="1850" spc="-60">
                <a:latin typeface="Arial"/>
                <a:cs typeface="Arial"/>
              </a:rPr>
              <a:t> </a:t>
            </a:r>
            <a:r>
              <a:rPr dirty="0" sz="1850" spc="-95">
                <a:latin typeface="Arial"/>
                <a:cs typeface="Arial"/>
              </a:rPr>
              <a:t>and</a:t>
            </a:r>
            <a:r>
              <a:rPr dirty="0" sz="1850" spc="-80">
                <a:latin typeface="Arial"/>
                <a:cs typeface="Arial"/>
              </a:rPr>
              <a:t> </a:t>
            </a:r>
            <a:r>
              <a:rPr dirty="0" sz="1850" spc="-95">
                <a:latin typeface="Arial"/>
                <a:cs typeface="Arial"/>
              </a:rPr>
              <a:t>using</a:t>
            </a:r>
            <a:r>
              <a:rPr dirty="0" sz="1850" spc="-55">
                <a:latin typeface="Arial"/>
                <a:cs typeface="Arial"/>
              </a:rPr>
              <a:t> </a:t>
            </a:r>
            <a:r>
              <a:rPr dirty="0" sz="1850" spc="-50">
                <a:latin typeface="Arial"/>
                <a:cs typeface="Arial"/>
              </a:rPr>
              <a:t>technology</a:t>
            </a:r>
            <a:r>
              <a:rPr dirty="0" sz="1850" spc="2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to</a:t>
            </a:r>
            <a:r>
              <a:rPr dirty="0" sz="1850" spc="-110">
                <a:latin typeface="Arial"/>
                <a:cs typeface="Arial"/>
              </a:rPr>
              <a:t> </a:t>
            </a:r>
            <a:r>
              <a:rPr dirty="0" sz="1850" spc="-90">
                <a:latin typeface="Arial"/>
                <a:cs typeface="Arial"/>
              </a:rPr>
              <a:t>achieve</a:t>
            </a:r>
            <a:r>
              <a:rPr dirty="0" sz="1850" spc="-3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our</a:t>
            </a:r>
            <a:r>
              <a:rPr dirty="0" sz="1850" spc="-5">
                <a:latin typeface="Arial"/>
                <a:cs typeface="Arial"/>
              </a:rPr>
              <a:t> </a:t>
            </a:r>
            <a:r>
              <a:rPr dirty="0" sz="1850" spc="-100">
                <a:latin typeface="Arial"/>
                <a:cs typeface="Arial"/>
              </a:rPr>
              <a:t>goals</a:t>
            </a:r>
            <a:r>
              <a:rPr dirty="0" sz="1850" spc="-130">
                <a:latin typeface="Arial"/>
                <a:cs typeface="Arial"/>
              </a:rPr>
              <a:t> </a:t>
            </a:r>
            <a:r>
              <a:rPr dirty="0" sz="1850" spc="-75">
                <a:latin typeface="Arial"/>
                <a:cs typeface="Arial"/>
              </a:rPr>
              <a:t>and</a:t>
            </a:r>
            <a:r>
              <a:rPr dirty="0" sz="1850" spc="-3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objectives</a:t>
            </a:r>
            <a:endParaRPr sz="18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0"/>
              </a:spcBef>
              <a:buChar char="•"/>
              <a:tabLst>
                <a:tab pos="240665" algn="l"/>
              </a:tabLst>
            </a:pPr>
            <a:r>
              <a:rPr dirty="0" u="heavy" sz="1850" spc="-10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Staying</a:t>
            </a:r>
            <a:r>
              <a:rPr dirty="0" u="heavy" sz="185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5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connected</a:t>
            </a:r>
            <a:r>
              <a:rPr dirty="0" sz="1850" spc="-60">
                <a:latin typeface="Arial"/>
                <a:cs typeface="Arial"/>
              </a:rPr>
              <a:t> </a:t>
            </a:r>
            <a:r>
              <a:rPr dirty="0" sz="1850" spc="-35">
                <a:latin typeface="Arial"/>
                <a:cs typeface="Arial"/>
              </a:rPr>
              <a:t>through</a:t>
            </a:r>
            <a:r>
              <a:rPr dirty="0" sz="1850" spc="-95">
                <a:latin typeface="Arial"/>
                <a:cs typeface="Arial"/>
              </a:rPr>
              <a:t> </a:t>
            </a:r>
            <a:r>
              <a:rPr dirty="0" sz="1850" spc="-20">
                <a:latin typeface="Arial"/>
                <a:cs typeface="Arial"/>
              </a:rPr>
              <a:t>texting,</a:t>
            </a:r>
            <a:r>
              <a:rPr dirty="0" sz="1850" spc="15">
                <a:latin typeface="Arial"/>
                <a:cs typeface="Arial"/>
              </a:rPr>
              <a:t> </a:t>
            </a:r>
            <a:r>
              <a:rPr dirty="0" sz="1850" spc="-50">
                <a:latin typeface="Arial"/>
                <a:cs typeface="Arial"/>
              </a:rPr>
              <a:t>emailing,</a:t>
            </a:r>
            <a:r>
              <a:rPr dirty="0" sz="1850" spc="-55">
                <a:latin typeface="Arial"/>
                <a:cs typeface="Arial"/>
              </a:rPr>
              <a:t> </a:t>
            </a:r>
            <a:r>
              <a:rPr dirty="0" sz="1850" spc="-35">
                <a:latin typeface="Arial"/>
                <a:cs typeface="Arial"/>
              </a:rPr>
              <a:t>instant</a:t>
            </a:r>
            <a:r>
              <a:rPr dirty="0" sz="1850" spc="-95">
                <a:latin typeface="Arial"/>
                <a:cs typeface="Arial"/>
              </a:rPr>
              <a:t> </a:t>
            </a:r>
            <a:r>
              <a:rPr dirty="0" sz="1850" spc="-105">
                <a:latin typeface="Arial"/>
                <a:cs typeface="Arial"/>
              </a:rPr>
              <a:t>messaging,</a:t>
            </a:r>
            <a:r>
              <a:rPr dirty="0" sz="1850" spc="15">
                <a:latin typeface="Arial"/>
                <a:cs typeface="Arial"/>
              </a:rPr>
              <a:t> </a:t>
            </a:r>
            <a:r>
              <a:rPr dirty="0" sz="1850" spc="-20">
                <a:latin typeface="Arial"/>
                <a:cs typeface="Arial"/>
              </a:rPr>
              <a:t>etc.</a:t>
            </a:r>
            <a:endParaRPr sz="18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0"/>
              </a:spcBef>
              <a:buChar char="•"/>
              <a:tabLst>
                <a:tab pos="240665" algn="l"/>
              </a:tabLst>
            </a:pPr>
            <a:r>
              <a:rPr dirty="0" u="heavy" sz="1850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Enforcing</a:t>
            </a:r>
            <a:r>
              <a:rPr dirty="0" u="heavy" sz="185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5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Restrictions</a:t>
            </a:r>
            <a:r>
              <a:rPr dirty="0" sz="1850" spc="-6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for</a:t>
            </a:r>
            <a:r>
              <a:rPr dirty="0" sz="1850" spc="-30">
                <a:latin typeface="Arial"/>
                <a:cs typeface="Arial"/>
              </a:rPr>
              <a:t> </a:t>
            </a:r>
            <a:r>
              <a:rPr dirty="0" sz="1850" spc="-25">
                <a:latin typeface="Arial"/>
                <a:cs typeface="Arial"/>
              </a:rPr>
              <a:t>Information</a:t>
            </a:r>
            <a:r>
              <a:rPr dirty="0" sz="1850" spc="1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sharing</a:t>
            </a:r>
            <a:endParaRPr sz="1850">
              <a:latin typeface="Arial"/>
              <a:cs typeface="Arial"/>
            </a:endParaRPr>
          </a:p>
          <a:p>
            <a:pPr marL="241300" marR="5080" indent="-228600">
              <a:lnSpc>
                <a:spcPts val="2100"/>
              </a:lnSpc>
              <a:spcBef>
                <a:spcPts val="955"/>
              </a:spcBef>
              <a:buChar char="•"/>
              <a:tabLst>
                <a:tab pos="241300" algn="l"/>
              </a:tabLst>
            </a:pPr>
            <a:r>
              <a:rPr dirty="0" u="heavy" sz="1850" spc="-7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Creating</a:t>
            </a:r>
            <a:r>
              <a:rPr dirty="0" u="heavy" sz="185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50" spc="-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850" spc="-8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50" spc="-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Implementing</a:t>
            </a:r>
            <a:r>
              <a:rPr dirty="0" u="heavy" sz="1850" spc="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50" spc="-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Policies</a:t>
            </a:r>
            <a:r>
              <a:rPr dirty="0" sz="1850" spc="-95">
                <a:latin typeface="Arial"/>
                <a:cs typeface="Arial"/>
              </a:rPr>
              <a:t> </a:t>
            </a:r>
            <a:r>
              <a:rPr dirty="0" sz="1850" spc="-65">
                <a:latin typeface="Arial"/>
                <a:cs typeface="Arial"/>
              </a:rPr>
              <a:t>dealing</a:t>
            </a:r>
            <a:r>
              <a:rPr dirty="0" sz="1850" spc="-1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with</a:t>
            </a:r>
            <a:r>
              <a:rPr dirty="0" sz="1850" spc="-35">
                <a:latin typeface="Arial"/>
                <a:cs typeface="Arial"/>
              </a:rPr>
              <a:t> </a:t>
            </a:r>
            <a:r>
              <a:rPr dirty="0" sz="1850" spc="-50">
                <a:latin typeface="Arial"/>
                <a:cs typeface="Arial"/>
              </a:rPr>
              <a:t>technology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 spc="-95">
                <a:latin typeface="Arial"/>
                <a:cs typeface="Arial"/>
              </a:rPr>
              <a:t>and</a:t>
            </a:r>
            <a:r>
              <a:rPr dirty="0" sz="1850" spc="-8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communication </a:t>
            </a:r>
            <a:r>
              <a:rPr dirty="0" sz="1850" spc="-175">
                <a:latin typeface="Arial"/>
                <a:cs typeface="Arial"/>
              </a:rPr>
              <a:t>as</a:t>
            </a:r>
            <a:r>
              <a:rPr dirty="0" sz="1850" spc="-45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well</a:t>
            </a:r>
            <a:r>
              <a:rPr dirty="0" sz="1850" spc="-120">
                <a:latin typeface="Arial"/>
                <a:cs typeface="Arial"/>
              </a:rPr>
              <a:t> </a:t>
            </a:r>
            <a:r>
              <a:rPr dirty="0" sz="1850" spc="-170">
                <a:latin typeface="Arial"/>
                <a:cs typeface="Arial"/>
              </a:rPr>
              <a:t>as</a:t>
            </a:r>
            <a:r>
              <a:rPr dirty="0" sz="1850" spc="-120">
                <a:latin typeface="Arial"/>
                <a:cs typeface="Arial"/>
              </a:rPr>
              <a:t> </a:t>
            </a:r>
            <a:r>
              <a:rPr dirty="0" sz="1850" spc="-35">
                <a:latin typeface="Arial"/>
                <a:cs typeface="Arial"/>
              </a:rPr>
              <a:t>providing</a:t>
            </a:r>
            <a:r>
              <a:rPr dirty="0" sz="1850" spc="-4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for</a:t>
            </a:r>
            <a:r>
              <a:rPr dirty="0" sz="1850" spc="-8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the</a:t>
            </a:r>
            <a:r>
              <a:rPr dirty="0" sz="1850" spc="-55">
                <a:latin typeface="Arial"/>
                <a:cs typeface="Arial"/>
              </a:rPr>
              <a:t> </a:t>
            </a:r>
            <a:r>
              <a:rPr dirty="0" sz="1850" spc="-20">
                <a:latin typeface="Arial"/>
                <a:cs typeface="Arial"/>
              </a:rPr>
              <a:t>confidentiality</a:t>
            </a:r>
            <a:r>
              <a:rPr dirty="0" sz="1850" spc="-50">
                <a:latin typeface="Arial"/>
                <a:cs typeface="Arial"/>
              </a:rPr>
              <a:t> </a:t>
            </a:r>
            <a:r>
              <a:rPr dirty="0" sz="1850" spc="-60">
                <a:latin typeface="Arial"/>
                <a:cs typeface="Arial"/>
              </a:rPr>
              <a:t>and</a:t>
            </a:r>
            <a:r>
              <a:rPr dirty="0" sz="1850" spc="-45">
                <a:latin typeface="Arial"/>
                <a:cs typeface="Arial"/>
              </a:rPr>
              <a:t> security</a:t>
            </a:r>
            <a:r>
              <a:rPr dirty="0" sz="1850" spc="-5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of</a:t>
            </a:r>
            <a:r>
              <a:rPr dirty="0" sz="1850" spc="-13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the</a:t>
            </a:r>
            <a:r>
              <a:rPr dirty="0" sz="1850" spc="-55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information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1971020" cy="6858000"/>
            <a:chOff x="0" y="0"/>
            <a:chExt cx="119710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4567" y="117987"/>
              <a:ext cx="9166031" cy="674000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914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7575" y="669036"/>
            <a:ext cx="2332355" cy="1176020"/>
          </a:xfrm>
          <a:prstGeom prst="rect"/>
        </p:spPr>
        <p:txBody>
          <a:bodyPr wrap="square" lIns="0" tIns="83185" rIns="0" bIns="0" rtlCol="0" vert="horz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dirty="0" sz="3950" spc="-120"/>
              <a:t>Enhancing </a:t>
            </a:r>
            <a:r>
              <a:rPr dirty="0" sz="3950" spc="-235"/>
              <a:t>Technology</a:t>
            </a:r>
            <a:endParaRPr sz="3950"/>
          </a:p>
        </p:txBody>
      </p:sp>
      <p:sp>
        <p:nvSpPr>
          <p:cNvPr id="6" name="object 6" descr=""/>
          <p:cNvSpPr txBox="1"/>
          <p:nvPr/>
        </p:nvSpPr>
        <p:spPr>
          <a:xfrm>
            <a:off x="917575" y="2392362"/>
            <a:ext cx="3442970" cy="323088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0"/>
              </a:spcBef>
              <a:buChar char="•"/>
              <a:tabLst>
                <a:tab pos="241300" algn="l"/>
              </a:tabLst>
            </a:pPr>
            <a:r>
              <a:rPr dirty="0" sz="1400" spc="-100">
                <a:latin typeface="Arial"/>
                <a:cs typeface="Arial"/>
              </a:rPr>
              <a:t>Need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communication</a:t>
            </a:r>
            <a:endParaRPr sz="14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698500" algn="l"/>
              </a:tabLst>
            </a:pPr>
            <a:r>
              <a:rPr dirty="0" sz="1400" spc="-35">
                <a:latin typeface="Arial"/>
                <a:cs typeface="Arial"/>
              </a:rPr>
              <a:t>What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type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80">
                <a:latin typeface="Arial"/>
                <a:cs typeface="Arial"/>
              </a:rPr>
              <a:t>services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do</a:t>
            </a:r>
            <a:r>
              <a:rPr dirty="0" sz="1400" spc="-145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we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provide?</a:t>
            </a:r>
            <a:endParaRPr sz="14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698500" algn="l"/>
              </a:tabLst>
            </a:pPr>
            <a:r>
              <a:rPr dirty="0" sz="1400" spc="-50">
                <a:latin typeface="Arial"/>
                <a:cs typeface="Arial"/>
              </a:rPr>
              <a:t>Who</a:t>
            </a:r>
            <a:r>
              <a:rPr dirty="0" sz="1400" spc="-155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do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we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serve?</a:t>
            </a:r>
            <a:endParaRPr sz="1400">
              <a:latin typeface="Arial"/>
              <a:cs typeface="Arial"/>
            </a:endParaRPr>
          </a:p>
          <a:p>
            <a:pPr lvl="2" marL="1156335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1156335" algn="l"/>
              </a:tabLst>
            </a:pPr>
            <a:r>
              <a:rPr dirty="0" sz="1400" spc="-20">
                <a:latin typeface="Arial"/>
                <a:cs typeface="Arial"/>
              </a:rPr>
              <a:t>Internal</a:t>
            </a:r>
            <a:r>
              <a:rPr dirty="0" sz="1400" spc="-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External</a:t>
            </a:r>
            <a:endParaRPr sz="14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698500" algn="l"/>
              </a:tabLst>
            </a:pPr>
            <a:r>
              <a:rPr dirty="0" sz="1400" spc="-55">
                <a:latin typeface="Arial"/>
                <a:cs typeface="Arial"/>
              </a:rPr>
              <a:t>How</a:t>
            </a:r>
            <a:r>
              <a:rPr dirty="0" sz="1400" spc="-125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do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we</a:t>
            </a:r>
            <a:r>
              <a:rPr dirty="0" sz="1400" spc="-19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serve?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1300" algn="l"/>
              </a:tabLst>
            </a:pPr>
            <a:r>
              <a:rPr dirty="0" sz="1400" spc="-95">
                <a:latin typeface="Arial"/>
                <a:cs typeface="Arial"/>
              </a:rPr>
              <a:t>Keeping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up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with</a:t>
            </a:r>
            <a:r>
              <a:rPr dirty="0" sz="1400" spc="-45">
                <a:latin typeface="Arial"/>
                <a:cs typeface="Arial"/>
              </a:rPr>
              <a:t> modern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times</a:t>
            </a:r>
            <a:endParaRPr sz="14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698500" algn="l"/>
              </a:tabLst>
            </a:pPr>
            <a:r>
              <a:rPr dirty="0" sz="1400" spc="-55">
                <a:latin typeface="Arial"/>
                <a:cs typeface="Arial"/>
              </a:rPr>
              <a:t>Updating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computers,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screens</a:t>
            </a:r>
            <a:endParaRPr sz="14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698500" algn="l"/>
              </a:tabLst>
            </a:pPr>
            <a:r>
              <a:rPr dirty="0" sz="1400" spc="-85">
                <a:latin typeface="Arial"/>
                <a:cs typeface="Arial"/>
              </a:rPr>
              <a:t>Using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applications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“simplify”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work</a:t>
            </a:r>
            <a:endParaRPr sz="14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698500" algn="l"/>
              </a:tabLst>
            </a:pPr>
            <a:r>
              <a:rPr dirty="0" sz="1400" spc="-65">
                <a:latin typeface="Arial"/>
                <a:cs typeface="Arial"/>
              </a:rPr>
              <a:t>Upgrading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previous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technology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Char char="•"/>
              <a:tabLst>
                <a:tab pos="241300" algn="l"/>
              </a:tabLst>
            </a:pPr>
            <a:r>
              <a:rPr dirty="0" sz="1400" spc="-85">
                <a:latin typeface="Arial"/>
                <a:cs typeface="Arial"/>
              </a:rPr>
              <a:t>Essential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court</a:t>
            </a:r>
            <a:r>
              <a:rPr dirty="0" sz="1400" spc="-14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operations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component</a:t>
            </a:r>
            <a:endParaRPr sz="14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698500" algn="l"/>
              </a:tabLst>
            </a:pPr>
            <a:r>
              <a:rPr dirty="0" sz="1400" spc="-25">
                <a:latin typeface="Arial"/>
                <a:cs typeface="Arial"/>
              </a:rPr>
              <a:t>Infrastructure</a:t>
            </a:r>
            <a:r>
              <a:rPr dirty="0" sz="1400" spc="-150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and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Support</a:t>
            </a:r>
            <a:endParaRPr sz="1400">
              <a:latin typeface="Arial"/>
              <a:cs typeface="Arial"/>
            </a:endParaRPr>
          </a:p>
          <a:p>
            <a:pPr lvl="2" marL="1156335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1156335" algn="l"/>
              </a:tabLst>
            </a:pPr>
            <a:r>
              <a:rPr dirty="0" sz="1400" spc="-10">
                <a:latin typeface="Arial"/>
                <a:cs typeface="Arial"/>
              </a:rPr>
              <a:t>Information</a:t>
            </a:r>
            <a:r>
              <a:rPr dirty="0" sz="1400" spc="-1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Technology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537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30"/>
              </a:spcBef>
            </a:pPr>
            <a:r>
              <a:rPr dirty="0" sz="4400" spc="-125"/>
              <a:t>Identifying</a:t>
            </a:r>
            <a:r>
              <a:rPr dirty="0" sz="4400" spc="-260"/>
              <a:t> </a:t>
            </a:r>
            <a:r>
              <a:rPr dirty="0" sz="4400" spc="-145"/>
              <a:t>your</a:t>
            </a:r>
            <a:r>
              <a:rPr dirty="0" sz="4400" spc="-220"/>
              <a:t> </a:t>
            </a:r>
            <a:r>
              <a:rPr dirty="0" sz="4400" spc="-315"/>
              <a:t>Core</a:t>
            </a:r>
            <a:r>
              <a:rPr dirty="0" sz="4400" spc="-295"/>
              <a:t> </a:t>
            </a:r>
            <a:r>
              <a:rPr dirty="0" sz="4400" spc="-285"/>
              <a:t>Technology</a:t>
            </a:r>
            <a:endParaRPr sz="4400"/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764"/>
              </a:lnSpc>
              <a:spcBef>
                <a:spcPts val="100"/>
              </a:spcBef>
            </a:pPr>
            <a:r>
              <a:rPr dirty="0" spc="-90"/>
              <a:t>Phone</a:t>
            </a:r>
            <a:r>
              <a:rPr dirty="0" spc="-155"/>
              <a:t> </a:t>
            </a:r>
            <a:r>
              <a:rPr dirty="0" spc="-10"/>
              <a:t>systems</a:t>
            </a:r>
          </a:p>
          <a:p>
            <a:pPr marL="460375">
              <a:lnSpc>
                <a:spcPts val="1764"/>
              </a:lnSpc>
            </a:pPr>
            <a:r>
              <a:rPr dirty="0" spc="-60"/>
              <a:t>Dial-</a:t>
            </a:r>
            <a:r>
              <a:rPr dirty="0" spc="-25"/>
              <a:t>up</a:t>
            </a:r>
          </a:p>
          <a:p>
            <a:pPr marL="460375" marR="1475740">
              <a:lnSpc>
                <a:spcPts val="1730"/>
              </a:lnSpc>
              <a:spcBef>
                <a:spcPts val="120"/>
              </a:spcBef>
            </a:pPr>
            <a:r>
              <a:rPr dirty="0" spc="-145"/>
              <a:t>VoIP</a:t>
            </a:r>
            <a:r>
              <a:rPr dirty="0" spc="-45"/>
              <a:t> -</a:t>
            </a:r>
            <a:r>
              <a:rPr dirty="0" spc="-105"/>
              <a:t> Voice</a:t>
            </a:r>
            <a:r>
              <a:rPr dirty="0" spc="-5"/>
              <a:t> </a:t>
            </a:r>
            <a:r>
              <a:rPr dirty="0" spc="-50"/>
              <a:t>over</a:t>
            </a:r>
            <a:r>
              <a:rPr dirty="0" spc="-90"/>
              <a:t> </a:t>
            </a:r>
            <a:r>
              <a:rPr dirty="0" spc="-10"/>
              <a:t>Internet</a:t>
            </a:r>
            <a:r>
              <a:rPr dirty="0" spc="-150"/>
              <a:t> </a:t>
            </a:r>
            <a:r>
              <a:rPr dirty="0" spc="-10"/>
              <a:t>Protocol </a:t>
            </a:r>
            <a:r>
              <a:rPr dirty="0" spc="-85"/>
              <a:t>Cell</a:t>
            </a:r>
            <a:r>
              <a:rPr dirty="0" spc="-145"/>
              <a:t> </a:t>
            </a:r>
            <a:r>
              <a:rPr dirty="0" spc="-60"/>
              <a:t>phones</a:t>
            </a:r>
            <a:r>
              <a:rPr dirty="0" spc="-135"/>
              <a:t> </a:t>
            </a:r>
            <a:r>
              <a:rPr dirty="0"/>
              <a:t>-</a:t>
            </a:r>
            <a:r>
              <a:rPr dirty="0" spc="305"/>
              <a:t> </a:t>
            </a:r>
            <a:r>
              <a:rPr dirty="0" spc="-30"/>
              <a:t>Android,</a:t>
            </a:r>
            <a:r>
              <a:rPr dirty="0" spc="-170"/>
              <a:t> </a:t>
            </a:r>
            <a:r>
              <a:rPr dirty="0" spc="-65"/>
              <a:t>iPhone,</a:t>
            </a:r>
            <a:r>
              <a:rPr dirty="0" spc="-175"/>
              <a:t> </a:t>
            </a:r>
            <a:r>
              <a:rPr dirty="0" spc="-105"/>
              <a:t>etc.…</a:t>
            </a: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pc="-10"/>
              <a:t>Mail</a:t>
            </a:r>
            <a:r>
              <a:rPr dirty="0" spc="-160"/>
              <a:t> </a:t>
            </a:r>
            <a:r>
              <a:rPr dirty="0" spc="-10"/>
              <a:t>systems</a:t>
            </a:r>
          </a:p>
          <a:p>
            <a:pPr marL="460375">
              <a:lnSpc>
                <a:spcPts val="1764"/>
              </a:lnSpc>
            </a:pPr>
            <a:r>
              <a:rPr dirty="0" spc="-60"/>
              <a:t>“Snail</a:t>
            </a:r>
            <a:r>
              <a:rPr dirty="0" spc="-110"/>
              <a:t> </a:t>
            </a:r>
            <a:r>
              <a:rPr dirty="0" spc="-10"/>
              <a:t>mail”</a:t>
            </a:r>
          </a:p>
          <a:p>
            <a:pPr marL="460375">
              <a:lnSpc>
                <a:spcPts val="1764"/>
              </a:lnSpc>
            </a:pPr>
            <a:r>
              <a:rPr dirty="0" spc="-90"/>
              <a:t>Tracking-</a:t>
            </a:r>
            <a:r>
              <a:rPr dirty="0" spc="-100"/>
              <a:t> </a:t>
            </a:r>
            <a:r>
              <a:rPr dirty="0" spc="-35"/>
              <a:t>incoming/outgoing</a:t>
            </a:r>
            <a:r>
              <a:rPr dirty="0" spc="-120"/>
              <a:t> </a:t>
            </a:r>
            <a:r>
              <a:rPr dirty="0" spc="-20"/>
              <a:t>mail</a:t>
            </a: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pc="-70"/>
              <a:t>Security</a:t>
            </a:r>
            <a:r>
              <a:rPr dirty="0" spc="-85"/>
              <a:t> </a:t>
            </a:r>
            <a:r>
              <a:rPr dirty="0" spc="-95"/>
              <a:t>systems</a:t>
            </a:r>
            <a:r>
              <a:rPr dirty="0" spc="-125"/>
              <a:t> </a:t>
            </a:r>
            <a:r>
              <a:rPr dirty="0" spc="-100"/>
              <a:t>–</a:t>
            </a:r>
            <a:r>
              <a:rPr dirty="0" spc="-80"/>
              <a:t> </a:t>
            </a:r>
            <a:r>
              <a:rPr dirty="0" spc="-50"/>
              <a:t>Court</a:t>
            </a:r>
            <a:r>
              <a:rPr dirty="0" spc="-140"/>
              <a:t> </a:t>
            </a:r>
            <a:r>
              <a:rPr dirty="0" spc="-10"/>
              <a:t>safety</a:t>
            </a:r>
          </a:p>
          <a:p>
            <a:pPr marL="460375" marR="5080">
              <a:lnSpc>
                <a:spcPts val="1730"/>
              </a:lnSpc>
              <a:spcBef>
                <a:spcPts val="114"/>
              </a:spcBef>
            </a:pPr>
            <a:r>
              <a:rPr dirty="0" spc="-45"/>
              <a:t>Digital</a:t>
            </a:r>
            <a:r>
              <a:rPr dirty="0" spc="-135"/>
              <a:t> </a:t>
            </a:r>
            <a:r>
              <a:rPr dirty="0" spc="-105"/>
              <a:t>Card</a:t>
            </a:r>
            <a:r>
              <a:rPr dirty="0" spc="-125"/>
              <a:t> </a:t>
            </a:r>
            <a:r>
              <a:rPr dirty="0" spc="-150"/>
              <a:t>Access</a:t>
            </a:r>
            <a:r>
              <a:rPr dirty="0" spc="40"/>
              <a:t> </a:t>
            </a:r>
            <a:r>
              <a:rPr dirty="0" spc="-100"/>
              <a:t>–</a:t>
            </a:r>
            <a:r>
              <a:rPr dirty="0" spc="-75"/>
              <a:t> Doors,</a:t>
            </a:r>
            <a:r>
              <a:rPr dirty="0" spc="-165"/>
              <a:t> </a:t>
            </a:r>
            <a:r>
              <a:rPr dirty="0" spc="-85"/>
              <a:t>gates,</a:t>
            </a:r>
            <a:r>
              <a:rPr dirty="0" spc="-80"/>
              <a:t> </a:t>
            </a:r>
            <a:r>
              <a:rPr dirty="0" spc="-55"/>
              <a:t>offices,</a:t>
            </a:r>
            <a:r>
              <a:rPr dirty="0" spc="-85"/>
              <a:t> </a:t>
            </a:r>
            <a:r>
              <a:rPr dirty="0" spc="-60"/>
              <a:t>and</a:t>
            </a:r>
            <a:r>
              <a:rPr dirty="0" spc="-125"/>
              <a:t> </a:t>
            </a:r>
            <a:r>
              <a:rPr dirty="0" spc="-10"/>
              <a:t>buildings </a:t>
            </a:r>
            <a:r>
              <a:rPr dirty="0" spc="-20"/>
              <a:t>Metal</a:t>
            </a:r>
            <a:r>
              <a:rPr dirty="0" spc="-125"/>
              <a:t> </a:t>
            </a:r>
            <a:r>
              <a:rPr dirty="0" spc="-10"/>
              <a:t>Detectors</a:t>
            </a:r>
          </a:p>
          <a:p>
            <a:pPr marL="460375" marR="3651250">
              <a:lnSpc>
                <a:spcPts val="1730"/>
              </a:lnSpc>
              <a:spcBef>
                <a:spcPts val="70"/>
              </a:spcBef>
            </a:pPr>
            <a:r>
              <a:rPr dirty="0" spc="-105"/>
              <a:t>Cameras </a:t>
            </a:r>
            <a:r>
              <a:rPr dirty="0" spc="-10"/>
              <a:t>Alarms</a:t>
            </a:r>
          </a:p>
          <a:p>
            <a:pPr marL="460375">
              <a:lnSpc>
                <a:spcPts val="1755"/>
              </a:lnSpc>
            </a:pPr>
            <a:r>
              <a:rPr dirty="0" spc="-95"/>
              <a:t>911</a:t>
            </a:r>
            <a:r>
              <a:rPr dirty="0" spc="-5"/>
              <a:t> </a:t>
            </a:r>
            <a:r>
              <a:rPr dirty="0" spc="-35"/>
              <a:t>protocols</a:t>
            </a:r>
            <a:r>
              <a:rPr dirty="0" spc="-125"/>
              <a:t> </a:t>
            </a:r>
            <a:r>
              <a:rPr dirty="0" spc="-100"/>
              <a:t>–</a:t>
            </a:r>
            <a:r>
              <a:rPr dirty="0" spc="-160"/>
              <a:t> </a:t>
            </a:r>
            <a:r>
              <a:rPr dirty="0" spc="-40"/>
              <a:t>working</a:t>
            </a:r>
            <a:r>
              <a:rPr dirty="0" spc="-110"/>
              <a:t> </a:t>
            </a:r>
            <a:r>
              <a:rPr dirty="0"/>
              <a:t>with</a:t>
            </a:r>
            <a:r>
              <a:rPr dirty="0" spc="-120"/>
              <a:t> </a:t>
            </a:r>
            <a:r>
              <a:rPr dirty="0" spc="-50"/>
              <a:t>Court</a:t>
            </a:r>
            <a:r>
              <a:rPr dirty="0" spc="-140"/>
              <a:t> </a:t>
            </a:r>
            <a:r>
              <a:rPr dirty="0" spc="-20"/>
              <a:t>bailiffs</a:t>
            </a:r>
            <a:r>
              <a:rPr dirty="0" spc="-150"/>
              <a:t> </a:t>
            </a:r>
            <a:r>
              <a:rPr dirty="0" spc="-60"/>
              <a:t>and</a:t>
            </a:r>
            <a:r>
              <a:rPr dirty="0" spc="-125"/>
              <a:t> </a:t>
            </a:r>
            <a:r>
              <a:rPr dirty="0" spc="-10"/>
              <a:t>officers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/>
          </a:p>
          <a:p>
            <a:pPr marL="12700">
              <a:lnSpc>
                <a:spcPct val="100000"/>
              </a:lnSpc>
            </a:pPr>
            <a:r>
              <a:rPr dirty="0" spc="-55"/>
              <a:t>Computer</a:t>
            </a:r>
            <a:r>
              <a:rPr dirty="0" spc="-114"/>
              <a:t> </a:t>
            </a:r>
            <a:r>
              <a:rPr dirty="0" spc="-10"/>
              <a:t>systems</a:t>
            </a:r>
          </a:p>
          <a:p>
            <a:pPr marL="460375" marR="3416935">
              <a:lnSpc>
                <a:spcPct val="98100"/>
              </a:lnSpc>
              <a:spcBef>
                <a:spcPts val="35"/>
              </a:spcBef>
            </a:pPr>
            <a:r>
              <a:rPr dirty="0" spc="-40"/>
              <a:t>Networking </a:t>
            </a:r>
            <a:r>
              <a:rPr dirty="0" spc="-10"/>
              <a:t>Servers Databases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389370" y="1785048"/>
            <a:ext cx="3239135" cy="34423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90">
                <a:latin typeface="Arial"/>
                <a:cs typeface="Arial"/>
              </a:rPr>
              <a:t>Email</a:t>
            </a:r>
            <a:r>
              <a:rPr dirty="0" sz="155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systems</a:t>
            </a:r>
            <a:endParaRPr sz="1550">
              <a:latin typeface="Arial"/>
              <a:cs typeface="Arial"/>
            </a:endParaRPr>
          </a:p>
          <a:p>
            <a:pPr marL="460375">
              <a:lnSpc>
                <a:spcPct val="100000"/>
              </a:lnSpc>
              <a:spcBef>
                <a:spcPts val="20"/>
              </a:spcBef>
            </a:pPr>
            <a:r>
              <a:rPr dirty="0" sz="1550" spc="-70">
                <a:latin typeface="Arial"/>
                <a:cs typeface="Arial"/>
              </a:rPr>
              <a:t>Tribal</a:t>
            </a:r>
            <a:r>
              <a:rPr dirty="0" sz="1550" spc="-45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email</a:t>
            </a:r>
            <a:r>
              <a:rPr dirty="0" sz="1550" spc="-4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(.gov)</a:t>
            </a:r>
            <a:endParaRPr sz="1550">
              <a:latin typeface="Arial"/>
              <a:cs typeface="Arial"/>
            </a:endParaRPr>
          </a:p>
          <a:p>
            <a:pPr marL="460375">
              <a:lnSpc>
                <a:spcPct val="100000"/>
              </a:lnSpc>
              <a:spcBef>
                <a:spcPts val="15"/>
              </a:spcBef>
            </a:pPr>
            <a:r>
              <a:rPr dirty="0" sz="1550" spc="-70">
                <a:latin typeface="Arial"/>
                <a:cs typeface="Arial"/>
              </a:rPr>
              <a:t>Public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 spc="-50">
                <a:latin typeface="Arial"/>
                <a:cs typeface="Arial"/>
              </a:rPr>
              <a:t>email</a:t>
            </a:r>
            <a:r>
              <a:rPr dirty="0" sz="155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(.org/.net/.tv/.us/etc.</a:t>
            </a:r>
            <a:endParaRPr sz="1550">
              <a:latin typeface="Arial"/>
              <a:cs typeface="Arial"/>
            </a:endParaRPr>
          </a:p>
          <a:p>
            <a:pPr marL="469900" marR="1238250" indent="-457834">
              <a:lnSpc>
                <a:spcPts val="1800"/>
              </a:lnSpc>
              <a:spcBef>
                <a:spcPts val="580"/>
              </a:spcBef>
            </a:pPr>
            <a:r>
              <a:rPr dirty="0" sz="1550" spc="-45">
                <a:latin typeface="Arial"/>
                <a:cs typeface="Arial"/>
              </a:rPr>
              <a:t>Document</a:t>
            </a:r>
            <a:r>
              <a:rPr dirty="0" sz="1550" spc="-65">
                <a:latin typeface="Arial"/>
                <a:cs typeface="Arial"/>
              </a:rPr>
              <a:t> management </a:t>
            </a:r>
            <a:r>
              <a:rPr dirty="0" sz="1550" spc="-10">
                <a:latin typeface="Arial"/>
                <a:cs typeface="Arial"/>
              </a:rPr>
              <a:t>Forms</a:t>
            </a:r>
            <a:endParaRPr sz="1550">
              <a:latin typeface="Arial"/>
              <a:cs typeface="Arial"/>
            </a:endParaRPr>
          </a:p>
          <a:p>
            <a:pPr marL="469900" marR="1941830">
              <a:lnSpc>
                <a:spcPts val="1880"/>
              </a:lnSpc>
              <a:spcBef>
                <a:spcPts val="15"/>
              </a:spcBef>
            </a:pPr>
            <a:r>
              <a:rPr dirty="0" sz="1550" spc="-10">
                <a:latin typeface="Arial"/>
                <a:cs typeface="Arial"/>
              </a:rPr>
              <a:t>Packets </a:t>
            </a:r>
            <a:r>
              <a:rPr dirty="0" sz="1550" spc="-60">
                <a:latin typeface="Arial"/>
                <a:cs typeface="Arial"/>
              </a:rPr>
              <a:t>Paperflow</a:t>
            </a:r>
            <a:endParaRPr sz="1550">
              <a:latin typeface="Arial"/>
              <a:cs typeface="Arial"/>
            </a:endParaRPr>
          </a:p>
          <a:p>
            <a:pPr marL="469900">
              <a:lnSpc>
                <a:spcPts val="1735"/>
              </a:lnSpc>
            </a:pPr>
            <a:r>
              <a:rPr dirty="0" sz="1550" spc="-50">
                <a:latin typeface="Arial"/>
                <a:cs typeface="Arial"/>
              </a:rPr>
              <a:t>Grant/BIA</a:t>
            </a:r>
            <a:r>
              <a:rPr dirty="0" sz="1550" spc="-2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Reports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550" spc="-30">
                <a:latin typeface="Arial"/>
                <a:cs typeface="Arial"/>
              </a:rPr>
              <a:t>Courtroom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Technology</a:t>
            </a:r>
            <a:endParaRPr sz="1550">
              <a:latin typeface="Arial"/>
              <a:cs typeface="Arial"/>
            </a:endParaRPr>
          </a:p>
          <a:p>
            <a:pPr marL="469900" marR="655955">
              <a:lnSpc>
                <a:spcPct val="100899"/>
              </a:lnSpc>
            </a:pPr>
            <a:r>
              <a:rPr dirty="0" sz="1550" spc="-30">
                <a:latin typeface="Arial"/>
                <a:cs typeface="Arial"/>
              </a:rPr>
              <a:t>Digital</a:t>
            </a:r>
            <a:r>
              <a:rPr dirty="0" sz="1550" spc="-40">
                <a:latin typeface="Arial"/>
                <a:cs typeface="Arial"/>
              </a:rPr>
              <a:t> </a:t>
            </a:r>
            <a:r>
              <a:rPr dirty="0" sz="1550" spc="-85">
                <a:latin typeface="Arial"/>
                <a:cs typeface="Arial"/>
              </a:rPr>
              <a:t>Recording</a:t>
            </a:r>
            <a:r>
              <a:rPr dirty="0" sz="1550" spc="25">
                <a:latin typeface="Arial"/>
                <a:cs typeface="Arial"/>
              </a:rPr>
              <a:t> </a:t>
            </a:r>
            <a:r>
              <a:rPr dirty="0" sz="1550" spc="-100">
                <a:latin typeface="Arial"/>
                <a:cs typeface="Arial"/>
              </a:rPr>
              <a:t>Systems </a:t>
            </a:r>
            <a:r>
              <a:rPr dirty="0" sz="1550" spc="-10">
                <a:latin typeface="Arial"/>
                <a:cs typeface="Arial"/>
              </a:rPr>
              <a:t>Video</a:t>
            </a:r>
            <a:endParaRPr sz="1550">
              <a:latin typeface="Arial"/>
              <a:cs typeface="Arial"/>
            </a:endParaRPr>
          </a:p>
          <a:p>
            <a:pPr marL="469900">
              <a:lnSpc>
                <a:spcPts val="1805"/>
              </a:lnSpc>
            </a:pPr>
            <a:r>
              <a:rPr dirty="0" sz="1550" spc="-10">
                <a:latin typeface="Arial"/>
                <a:cs typeface="Arial"/>
              </a:rPr>
              <a:t>Camera</a:t>
            </a:r>
            <a:endParaRPr sz="1550">
              <a:latin typeface="Arial"/>
              <a:cs typeface="Arial"/>
            </a:endParaRPr>
          </a:p>
          <a:p>
            <a:pPr marL="469900" marR="1692275">
              <a:lnSpc>
                <a:spcPts val="1800"/>
              </a:lnSpc>
              <a:spcBef>
                <a:spcPts val="130"/>
              </a:spcBef>
            </a:pPr>
            <a:r>
              <a:rPr dirty="0" sz="1550" spc="-10">
                <a:latin typeface="Arial"/>
                <a:cs typeface="Arial"/>
              </a:rPr>
              <a:t>Polycom </a:t>
            </a:r>
            <a:r>
              <a:rPr dirty="0" sz="1550" spc="-50">
                <a:latin typeface="Arial"/>
                <a:cs typeface="Arial"/>
              </a:rPr>
              <a:t>Microphones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5514975" cy="6858000"/>
          </a:xfrm>
          <a:custGeom>
            <a:avLst/>
            <a:gdLst/>
            <a:ahLst/>
            <a:cxnLst/>
            <a:rect l="l" t="t" r="r" b="b"/>
            <a:pathLst>
              <a:path w="5514975" h="6858000">
                <a:moveTo>
                  <a:pt x="4505833" y="0"/>
                </a:moveTo>
                <a:lnTo>
                  <a:pt x="0" y="0"/>
                </a:lnTo>
                <a:lnTo>
                  <a:pt x="0" y="6857999"/>
                </a:lnTo>
                <a:lnTo>
                  <a:pt x="3920998" y="6857999"/>
                </a:lnTo>
                <a:lnTo>
                  <a:pt x="3965489" y="6830765"/>
                </a:lnTo>
                <a:lnTo>
                  <a:pt x="4053811" y="6774963"/>
                </a:lnTo>
                <a:lnTo>
                  <a:pt x="4098115" y="6747728"/>
                </a:lnTo>
                <a:lnTo>
                  <a:pt x="4142830" y="6721828"/>
                </a:lnTo>
                <a:lnTo>
                  <a:pt x="4188192" y="6697928"/>
                </a:lnTo>
                <a:lnTo>
                  <a:pt x="4234438" y="6676697"/>
                </a:lnTo>
                <a:lnTo>
                  <a:pt x="4318739" y="6645073"/>
                </a:lnTo>
                <a:lnTo>
                  <a:pt x="4353638" y="6627363"/>
                </a:lnTo>
                <a:lnTo>
                  <a:pt x="4384824" y="6604300"/>
                </a:lnTo>
                <a:lnTo>
                  <a:pt x="4410622" y="6574517"/>
                </a:lnTo>
                <a:lnTo>
                  <a:pt x="4429352" y="6536644"/>
                </a:lnTo>
                <a:lnTo>
                  <a:pt x="4439339" y="6489312"/>
                </a:lnTo>
                <a:lnTo>
                  <a:pt x="4438904" y="6431153"/>
                </a:lnTo>
                <a:lnTo>
                  <a:pt x="4441392" y="6401640"/>
                </a:lnTo>
                <a:lnTo>
                  <a:pt x="4452334" y="6379130"/>
                </a:lnTo>
                <a:lnTo>
                  <a:pt x="4470372" y="6366627"/>
                </a:lnTo>
                <a:lnTo>
                  <a:pt x="4494149" y="6367132"/>
                </a:lnTo>
                <a:lnTo>
                  <a:pt x="4538434" y="6369296"/>
                </a:lnTo>
                <a:lnTo>
                  <a:pt x="4573444" y="6349787"/>
                </a:lnTo>
                <a:lnTo>
                  <a:pt x="4603001" y="6317604"/>
                </a:lnTo>
                <a:lnTo>
                  <a:pt x="4630928" y="6281750"/>
                </a:lnTo>
                <a:lnTo>
                  <a:pt x="4664311" y="6240898"/>
                </a:lnTo>
                <a:lnTo>
                  <a:pt x="4698520" y="6201526"/>
                </a:lnTo>
                <a:lnTo>
                  <a:pt x="4734845" y="6165710"/>
                </a:lnTo>
                <a:lnTo>
                  <a:pt x="4774579" y="6135524"/>
                </a:lnTo>
                <a:lnTo>
                  <a:pt x="4819011" y="6113043"/>
                </a:lnTo>
                <a:lnTo>
                  <a:pt x="4869434" y="6100343"/>
                </a:lnTo>
                <a:lnTo>
                  <a:pt x="4851729" y="6064664"/>
                </a:lnTo>
                <a:lnTo>
                  <a:pt x="4830191" y="6049659"/>
                </a:lnTo>
                <a:lnTo>
                  <a:pt x="4806461" y="6049324"/>
                </a:lnTo>
                <a:lnTo>
                  <a:pt x="4782185" y="6057658"/>
                </a:lnTo>
                <a:lnTo>
                  <a:pt x="4731526" y="6079372"/>
                </a:lnTo>
                <a:lnTo>
                  <a:pt x="4579671" y="6146219"/>
                </a:lnTo>
                <a:lnTo>
                  <a:pt x="4529074" y="6167932"/>
                </a:lnTo>
                <a:lnTo>
                  <a:pt x="4487348" y="6184881"/>
                </a:lnTo>
                <a:lnTo>
                  <a:pt x="4443968" y="6199498"/>
                </a:lnTo>
                <a:lnTo>
                  <a:pt x="4397325" y="6205448"/>
                </a:lnTo>
                <a:lnTo>
                  <a:pt x="4345813" y="6196393"/>
                </a:lnTo>
                <a:lnTo>
                  <a:pt x="4375725" y="6147486"/>
                </a:lnTo>
                <a:lnTo>
                  <a:pt x="4409855" y="6109156"/>
                </a:lnTo>
                <a:lnTo>
                  <a:pt x="4447083" y="6079350"/>
                </a:lnTo>
                <a:lnTo>
                  <a:pt x="4486293" y="6056015"/>
                </a:lnTo>
                <a:lnTo>
                  <a:pt x="4526367" y="6037099"/>
                </a:lnTo>
                <a:lnTo>
                  <a:pt x="4604639" y="6004306"/>
                </a:lnTo>
                <a:lnTo>
                  <a:pt x="4648289" y="5980434"/>
                </a:lnTo>
                <a:lnTo>
                  <a:pt x="4687607" y="5951833"/>
                </a:lnTo>
                <a:lnTo>
                  <a:pt x="4723610" y="5919000"/>
                </a:lnTo>
                <a:lnTo>
                  <a:pt x="4757317" y="5882434"/>
                </a:lnTo>
                <a:lnTo>
                  <a:pt x="4789744" y="5842632"/>
                </a:lnTo>
                <a:lnTo>
                  <a:pt x="4821908" y="5800091"/>
                </a:lnTo>
                <a:lnTo>
                  <a:pt x="4854829" y="5755309"/>
                </a:lnTo>
                <a:lnTo>
                  <a:pt x="4810865" y="5749536"/>
                </a:lnTo>
                <a:lnTo>
                  <a:pt x="4771773" y="5760321"/>
                </a:lnTo>
                <a:lnTo>
                  <a:pt x="4735472" y="5778616"/>
                </a:lnTo>
                <a:lnTo>
                  <a:pt x="4699884" y="5795375"/>
                </a:lnTo>
                <a:lnTo>
                  <a:pt x="4662932" y="5801550"/>
                </a:lnTo>
                <a:lnTo>
                  <a:pt x="4654169" y="5769546"/>
                </a:lnTo>
                <a:lnTo>
                  <a:pt x="4695548" y="5742176"/>
                </a:lnTo>
                <a:lnTo>
                  <a:pt x="4730326" y="5709145"/>
                </a:lnTo>
                <a:lnTo>
                  <a:pt x="4759005" y="5670890"/>
                </a:lnTo>
                <a:lnTo>
                  <a:pt x="4782090" y="5627845"/>
                </a:lnTo>
                <a:lnTo>
                  <a:pt x="4800085" y="5580448"/>
                </a:lnTo>
                <a:lnTo>
                  <a:pt x="4813495" y="5529132"/>
                </a:lnTo>
                <a:lnTo>
                  <a:pt x="4822825" y="5474335"/>
                </a:lnTo>
                <a:lnTo>
                  <a:pt x="4832707" y="5431438"/>
                </a:lnTo>
                <a:lnTo>
                  <a:pt x="4851590" y="5400532"/>
                </a:lnTo>
                <a:lnTo>
                  <a:pt x="4876474" y="5376269"/>
                </a:lnTo>
                <a:lnTo>
                  <a:pt x="4904359" y="5353304"/>
                </a:lnTo>
                <a:lnTo>
                  <a:pt x="4942985" y="5320492"/>
                </a:lnTo>
                <a:lnTo>
                  <a:pt x="5020890" y="5255339"/>
                </a:lnTo>
                <a:lnTo>
                  <a:pt x="5059717" y="5222272"/>
                </a:lnTo>
                <a:lnTo>
                  <a:pt x="5098161" y="5188394"/>
                </a:lnTo>
                <a:lnTo>
                  <a:pt x="5135994" y="5153343"/>
                </a:lnTo>
                <a:lnTo>
                  <a:pt x="5172993" y="5116755"/>
                </a:lnTo>
                <a:lnTo>
                  <a:pt x="5208931" y="5078268"/>
                </a:lnTo>
                <a:lnTo>
                  <a:pt x="5243583" y="5037520"/>
                </a:lnTo>
                <a:lnTo>
                  <a:pt x="5276723" y="4994148"/>
                </a:lnTo>
                <a:lnTo>
                  <a:pt x="5230925" y="5004378"/>
                </a:lnTo>
                <a:lnTo>
                  <a:pt x="5186898" y="5020651"/>
                </a:lnTo>
                <a:lnTo>
                  <a:pt x="5143960" y="5041341"/>
                </a:lnTo>
                <a:lnTo>
                  <a:pt x="5101431" y="5064823"/>
                </a:lnTo>
                <a:lnTo>
                  <a:pt x="5058627" y="5089472"/>
                </a:lnTo>
                <a:lnTo>
                  <a:pt x="5014868" y="5113662"/>
                </a:lnTo>
                <a:lnTo>
                  <a:pt x="4969472" y="5135769"/>
                </a:lnTo>
                <a:lnTo>
                  <a:pt x="4921758" y="5154168"/>
                </a:lnTo>
                <a:lnTo>
                  <a:pt x="4954106" y="5107346"/>
                </a:lnTo>
                <a:lnTo>
                  <a:pt x="4988113" y="5064657"/>
                </a:lnTo>
                <a:lnTo>
                  <a:pt x="5023517" y="5025548"/>
                </a:lnTo>
                <a:lnTo>
                  <a:pt x="5060053" y="4989466"/>
                </a:lnTo>
                <a:lnTo>
                  <a:pt x="5097462" y="4955857"/>
                </a:lnTo>
                <a:lnTo>
                  <a:pt x="5135480" y="4924168"/>
                </a:lnTo>
                <a:lnTo>
                  <a:pt x="5173846" y="4893847"/>
                </a:lnTo>
                <a:lnTo>
                  <a:pt x="5250571" y="4835092"/>
                </a:lnTo>
                <a:lnTo>
                  <a:pt x="5288407" y="4805553"/>
                </a:lnTo>
                <a:lnTo>
                  <a:pt x="5373830" y="4733544"/>
                </a:lnTo>
                <a:lnTo>
                  <a:pt x="5418048" y="4701540"/>
                </a:lnTo>
                <a:lnTo>
                  <a:pt x="5465826" y="4677537"/>
                </a:lnTo>
                <a:lnTo>
                  <a:pt x="5485312" y="4669869"/>
                </a:lnTo>
                <a:lnTo>
                  <a:pt x="5503989" y="4656201"/>
                </a:lnTo>
                <a:lnTo>
                  <a:pt x="5514474" y="4634531"/>
                </a:lnTo>
                <a:lnTo>
                  <a:pt x="5509387" y="4602861"/>
                </a:lnTo>
                <a:lnTo>
                  <a:pt x="5493873" y="4580580"/>
                </a:lnTo>
                <a:lnTo>
                  <a:pt x="5474525" y="4573968"/>
                </a:lnTo>
                <a:lnTo>
                  <a:pt x="5452987" y="4577357"/>
                </a:lnTo>
                <a:lnTo>
                  <a:pt x="5430901" y="4585081"/>
                </a:lnTo>
                <a:lnTo>
                  <a:pt x="5388187" y="4598963"/>
                </a:lnTo>
                <a:lnTo>
                  <a:pt x="5343394" y="4607384"/>
                </a:lnTo>
                <a:lnTo>
                  <a:pt x="5295816" y="4611708"/>
                </a:lnTo>
                <a:lnTo>
                  <a:pt x="5244745" y="4613301"/>
                </a:lnTo>
                <a:lnTo>
                  <a:pt x="5189474" y="4613529"/>
                </a:lnTo>
                <a:lnTo>
                  <a:pt x="5218889" y="4574540"/>
                </a:lnTo>
                <a:lnTo>
                  <a:pt x="5252064" y="4545751"/>
                </a:lnTo>
                <a:lnTo>
                  <a:pt x="5287804" y="4524172"/>
                </a:lnTo>
                <a:lnTo>
                  <a:pt x="5324912" y="4506814"/>
                </a:lnTo>
                <a:lnTo>
                  <a:pt x="5362189" y="4490688"/>
                </a:lnTo>
                <a:lnTo>
                  <a:pt x="5398440" y="4472803"/>
                </a:lnTo>
                <a:lnTo>
                  <a:pt x="5432468" y="4450171"/>
                </a:lnTo>
                <a:lnTo>
                  <a:pt x="5463076" y="4419801"/>
                </a:lnTo>
                <a:lnTo>
                  <a:pt x="5489067" y="4378706"/>
                </a:lnTo>
                <a:lnTo>
                  <a:pt x="5438970" y="4371821"/>
                </a:lnTo>
                <a:lnTo>
                  <a:pt x="5392634" y="4377397"/>
                </a:lnTo>
                <a:lnTo>
                  <a:pt x="5348944" y="4389971"/>
                </a:lnTo>
                <a:lnTo>
                  <a:pt x="5306784" y="4404081"/>
                </a:lnTo>
                <a:lnTo>
                  <a:pt x="5265039" y="4414266"/>
                </a:lnTo>
                <a:lnTo>
                  <a:pt x="5225998" y="4415321"/>
                </a:lnTo>
                <a:lnTo>
                  <a:pt x="5203602" y="4401375"/>
                </a:lnTo>
                <a:lnTo>
                  <a:pt x="5195923" y="4370760"/>
                </a:lnTo>
                <a:lnTo>
                  <a:pt x="5201031" y="4321810"/>
                </a:lnTo>
                <a:lnTo>
                  <a:pt x="5207857" y="4266543"/>
                </a:lnTo>
                <a:lnTo>
                  <a:pt x="5204972" y="4222242"/>
                </a:lnTo>
                <a:lnTo>
                  <a:pt x="5192379" y="4189793"/>
                </a:lnTo>
                <a:lnTo>
                  <a:pt x="5170080" y="4170087"/>
                </a:lnTo>
                <a:lnTo>
                  <a:pt x="5138080" y="4164012"/>
                </a:lnTo>
                <a:lnTo>
                  <a:pt x="5044882" y="4182681"/>
                </a:lnTo>
                <a:lnTo>
                  <a:pt x="5018516" y="4168902"/>
                </a:lnTo>
                <a:lnTo>
                  <a:pt x="5012890" y="4136453"/>
                </a:lnTo>
                <a:lnTo>
                  <a:pt x="5023612" y="4090670"/>
                </a:lnTo>
                <a:lnTo>
                  <a:pt x="5035401" y="4042478"/>
                </a:lnTo>
                <a:lnTo>
                  <a:pt x="5037407" y="3997070"/>
                </a:lnTo>
                <a:lnTo>
                  <a:pt x="5031978" y="3953652"/>
                </a:lnTo>
                <a:lnTo>
                  <a:pt x="5021457" y="3911430"/>
                </a:lnTo>
                <a:lnTo>
                  <a:pt x="5008192" y="3869610"/>
                </a:lnTo>
                <a:lnTo>
                  <a:pt x="4994529" y="3827399"/>
                </a:lnTo>
                <a:lnTo>
                  <a:pt x="4979042" y="3768271"/>
                </a:lnTo>
                <a:lnTo>
                  <a:pt x="4973508" y="3717130"/>
                </a:lnTo>
                <a:lnTo>
                  <a:pt x="4978161" y="3671316"/>
                </a:lnTo>
                <a:lnTo>
                  <a:pt x="4993240" y="3628168"/>
                </a:lnTo>
                <a:lnTo>
                  <a:pt x="5018979" y="3585028"/>
                </a:lnTo>
                <a:lnTo>
                  <a:pt x="5055616" y="3539236"/>
                </a:lnTo>
                <a:lnTo>
                  <a:pt x="5093007" y="3500453"/>
                </a:lnTo>
                <a:lnTo>
                  <a:pt x="5132339" y="3463670"/>
                </a:lnTo>
                <a:lnTo>
                  <a:pt x="5175505" y="3428222"/>
                </a:lnTo>
                <a:lnTo>
                  <a:pt x="5224399" y="3393440"/>
                </a:lnTo>
                <a:lnTo>
                  <a:pt x="5178593" y="3381452"/>
                </a:lnTo>
                <a:lnTo>
                  <a:pt x="5156920" y="3364880"/>
                </a:lnTo>
                <a:lnTo>
                  <a:pt x="5152972" y="3344808"/>
                </a:lnTo>
                <a:lnTo>
                  <a:pt x="5160343" y="3322320"/>
                </a:lnTo>
                <a:lnTo>
                  <a:pt x="5172625" y="3298497"/>
                </a:lnTo>
                <a:lnTo>
                  <a:pt x="5183411" y="3274425"/>
                </a:lnTo>
                <a:lnTo>
                  <a:pt x="5186295" y="3251186"/>
                </a:lnTo>
                <a:lnTo>
                  <a:pt x="5174869" y="3229864"/>
                </a:lnTo>
                <a:lnTo>
                  <a:pt x="5137806" y="3229264"/>
                </a:lnTo>
                <a:lnTo>
                  <a:pt x="5101747" y="3239510"/>
                </a:lnTo>
                <a:lnTo>
                  <a:pt x="5065973" y="3257201"/>
                </a:lnTo>
                <a:lnTo>
                  <a:pt x="4992409" y="3301332"/>
                </a:lnTo>
                <a:lnTo>
                  <a:pt x="4953183" y="3320974"/>
                </a:lnTo>
                <a:lnTo>
                  <a:pt x="4911370" y="3334470"/>
                </a:lnTo>
                <a:lnTo>
                  <a:pt x="4866251" y="3338422"/>
                </a:lnTo>
                <a:lnTo>
                  <a:pt x="4817110" y="3329432"/>
                </a:lnTo>
                <a:lnTo>
                  <a:pt x="4857326" y="3299597"/>
                </a:lnTo>
                <a:lnTo>
                  <a:pt x="4898045" y="3272271"/>
                </a:lnTo>
                <a:lnTo>
                  <a:pt x="4939056" y="3246907"/>
                </a:lnTo>
                <a:lnTo>
                  <a:pt x="4980149" y="3222961"/>
                </a:lnTo>
                <a:lnTo>
                  <a:pt x="5061745" y="3177146"/>
                </a:lnTo>
                <a:lnTo>
                  <a:pt x="5101828" y="3154187"/>
                </a:lnTo>
                <a:lnTo>
                  <a:pt x="5141154" y="3130469"/>
                </a:lnTo>
                <a:lnTo>
                  <a:pt x="5179515" y="3105446"/>
                </a:lnTo>
                <a:lnTo>
                  <a:pt x="5216700" y="3078573"/>
                </a:lnTo>
                <a:lnTo>
                  <a:pt x="5252501" y="3049307"/>
                </a:lnTo>
                <a:lnTo>
                  <a:pt x="5286706" y="3017103"/>
                </a:lnTo>
                <a:lnTo>
                  <a:pt x="5319107" y="2981415"/>
                </a:lnTo>
                <a:lnTo>
                  <a:pt x="5349494" y="2941701"/>
                </a:lnTo>
                <a:lnTo>
                  <a:pt x="5325580" y="2923420"/>
                </a:lnTo>
                <a:lnTo>
                  <a:pt x="5302202" y="2923476"/>
                </a:lnTo>
                <a:lnTo>
                  <a:pt x="5279896" y="2928199"/>
                </a:lnTo>
                <a:lnTo>
                  <a:pt x="5253177" y="2922638"/>
                </a:lnTo>
                <a:lnTo>
                  <a:pt x="5211200" y="2923974"/>
                </a:lnTo>
                <a:lnTo>
                  <a:pt x="5179365" y="2923652"/>
                </a:lnTo>
                <a:lnTo>
                  <a:pt x="5143046" y="2920711"/>
                </a:lnTo>
                <a:lnTo>
                  <a:pt x="5104304" y="2913681"/>
                </a:lnTo>
                <a:lnTo>
                  <a:pt x="5065200" y="2901092"/>
                </a:lnTo>
                <a:lnTo>
                  <a:pt x="5027793" y="2881474"/>
                </a:lnTo>
                <a:lnTo>
                  <a:pt x="4994146" y="2853358"/>
                </a:lnTo>
                <a:lnTo>
                  <a:pt x="4966317" y="2815274"/>
                </a:lnTo>
                <a:lnTo>
                  <a:pt x="4946370" y="2765751"/>
                </a:lnTo>
                <a:lnTo>
                  <a:pt x="4936363" y="2703322"/>
                </a:lnTo>
                <a:lnTo>
                  <a:pt x="4924679" y="2703322"/>
                </a:lnTo>
                <a:lnTo>
                  <a:pt x="4918837" y="2692654"/>
                </a:lnTo>
                <a:lnTo>
                  <a:pt x="4904061" y="2655482"/>
                </a:lnTo>
                <a:lnTo>
                  <a:pt x="4898834" y="2611310"/>
                </a:lnTo>
                <a:lnTo>
                  <a:pt x="4889797" y="2573139"/>
                </a:lnTo>
                <a:lnTo>
                  <a:pt x="4863592" y="2553970"/>
                </a:lnTo>
                <a:lnTo>
                  <a:pt x="4820378" y="2545135"/>
                </a:lnTo>
                <a:lnTo>
                  <a:pt x="4777438" y="2533967"/>
                </a:lnTo>
                <a:lnTo>
                  <a:pt x="4733950" y="2527466"/>
                </a:lnTo>
                <a:lnTo>
                  <a:pt x="4689094" y="2532634"/>
                </a:lnTo>
                <a:lnTo>
                  <a:pt x="4653655" y="2543635"/>
                </a:lnTo>
                <a:lnTo>
                  <a:pt x="4617418" y="2553970"/>
                </a:lnTo>
                <a:lnTo>
                  <a:pt x="4580634" y="2561637"/>
                </a:lnTo>
                <a:lnTo>
                  <a:pt x="4543552" y="2564638"/>
                </a:lnTo>
                <a:lnTo>
                  <a:pt x="4520054" y="2570868"/>
                </a:lnTo>
                <a:lnTo>
                  <a:pt x="4495123" y="2584875"/>
                </a:lnTo>
                <a:lnTo>
                  <a:pt x="4469830" y="2599627"/>
                </a:lnTo>
                <a:lnTo>
                  <a:pt x="4445245" y="2608097"/>
                </a:lnTo>
                <a:lnTo>
                  <a:pt x="4422441" y="2603256"/>
                </a:lnTo>
                <a:lnTo>
                  <a:pt x="4402486" y="2578074"/>
                </a:lnTo>
                <a:lnTo>
                  <a:pt x="4386453" y="2525522"/>
                </a:lnTo>
                <a:lnTo>
                  <a:pt x="4371592" y="2524299"/>
                </a:lnTo>
                <a:lnTo>
                  <a:pt x="4335192" y="2529078"/>
                </a:lnTo>
                <a:lnTo>
                  <a:pt x="4246880" y="2543302"/>
                </a:lnTo>
                <a:lnTo>
                  <a:pt x="4215137" y="2551414"/>
                </a:lnTo>
                <a:lnTo>
                  <a:pt x="4182872" y="2557526"/>
                </a:lnTo>
                <a:lnTo>
                  <a:pt x="4152796" y="2550302"/>
                </a:lnTo>
                <a:lnTo>
                  <a:pt x="4127627" y="2518410"/>
                </a:lnTo>
                <a:lnTo>
                  <a:pt x="4131052" y="2484572"/>
                </a:lnTo>
                <a:lnTo>
                  <a:pt x="4157408" y="2447734"/>
                </a:lnTo>
                <a:lnTo>
                  <a:pt x="4197957" y="2416897"/>
                </a:lnTo>
                <a:lnTo>
                  <a:pt x="4243959" y="2401062"/>
                </a:lnTo>
                <a:lnTo>
                  <a:pt x="4285349" y="2396061"/>
                </a:lnTo>
                <a:lnTo>
                  <a:pt x="4326477" y="2393061"/>
                </a:lnTo>
                <a:lnTo>
                  <a:pt x="4367081" y="2394061"/>
                </a:lnTo>
                <a:lnTo>
                  <a:pt x="4406900" y="2401062"/>
                </a:lnTo>
                <a:lnTo>
                  <a:pt x="4449633" y="2405893"/>
                </a:lnTo>
                <a:lnTo>
                  <a:pt x="4482544" y="2394378"/>
                </a:lnTo>
                <a:lnTo>
                  <a:pt x="4506716" y="2367504"/>
                </a:lnTo>
                <a:lnTo>
                  <a:pt x="4523232" y="2326259"/>
                </a:lnTo>
                <a:lnTo>
                  <a:pt x="4541710" y="2281142"/>
                </a:lnTo>
                <a:lnTo>
                  <a:pt x="4566475" y="2245360"/>
                </a:lnTo>
                <a:lnTo>
                  <a:pt x="4597241" y="2216245"/>
                </a:lnTo>
                <a:lnTo>
                  <a:pt x="4633722" y="2191130"/>
                </a:lnTo>
                <a:lnTo>
                  <a:pt x="4676209" y="2164609"/>
                </a:lnTo>
                <a:lnTo>
                  <a:pt x="4760656" y="2110396"/>
                </a:lnTo>
                <a:lnTo>
                  <a:pt x="4802999" y="2083699"/>
                </a:lnTo>
                <a:lnTo>
                  <a:pt x="4845679" y="2057939"/>
                </a:lnTo>
                <a:lnTo>
                  <a:pt x="4888888" y="2033613"/>
                </a:lnTo>
                <a:lnTo>
                  <a:pt x="4932818" y="2011218"/>
                </a:lnTo>
                <a:lnTo>
                  <a:pt x="4977662" y="1991253"/>
                </a:lnTo>
                <a:lnTo>
                  <a:pt x="5023612" y="1974214"/>
                </a:lnTo>
                <a:lnTo>
                  <a:pt x="5043920" y="1966934"/>
                </a:lnTo>
                <a:lnTo>
                  <a:pt x="5063966" y="1953307"/>
                </a:lnTo>
                <a:lnTo>
                  <a:pt x="5081297" y="1929655"/>
                </a:lnTo>
                <a:lnTo>
                  <a:pt x="5093462" y="1892300"/>
                </a:lnTo>
                <a:lnTo>
                  <a:pt x="5046362" y="1904602"/>
                </a:lnTo>
                <a:lnTo>
                  <a:pt x="4999590" y="1918250"/>
                </a:lnTo>
                <a:lnTo>
                  <a:pt x="4953112" y="1933069"/>
                </a:lnTo>
                <a:lnTo>
                  <a:pt x="4906891" y="1948887"/>
                </a:lnTo>
                <a:lnTo>
                  <a:pt x="4860893" y="1965531"/>
                </a:lnTo>
                <a:lnTo>
                  <a:pt x="4815081" y="1982829"/>
                </a:lnTo>
                <a:lnTo>
                  <a:pt x="4769421" y="2000607"/>
                </a:lnTo>
                <a:lnTo>
                  <a:pt x="4587588" y="2073069"/>
                </a:lnTo>
                <a:lnTo>
                  <a:pt x="4542155" y="2090658"/>
                </a:lnTo>
                <a:lnTo>
                  <a:pt x="4496660" y="2107690"/>
                </a:lnTo>
                <a:lnTo>
                  <a:pt x="4451069" y="2123994"/>
                </a:lnTo>
                <a:lnTo>
                  <a:pt x="4405347" y="2139395"/>
                </a:lnTo>
                <a:lnTo>
                  <a:pt x="4359458" y="2153722"/>
                </a:lnTo>
                <a:lnTo>
                  <a:pt x="4313366" y="2166801"/>
                </a:lnTo>
                <a:lnTo>
                  <a:pt x="4267037" y="2178460"/>
                </a:lnTo>
                <a:lnTo>
                  <a:pt x="4220434" y="2188526"/>
                </a:lnTo>
                <a:lnTo>
                  <a:pt x="4173523" y="2196826"/>
                </a:lnTo>
                <a:lnTo>
                  <a:pt x="4126268" y="2203187"/>
                </a:lnTo>
                <a:lnTo>
                  <a:pt x="4078633" y="2207437"/>
                </a:lnTo>
                <a:lnTo>
                  <a:pt x="4030584" y="2209402"/>
                </a:lnTo>
                <a:lnTo>
                  <a:pt x="3982085" y="2208911"/>
                </a:lnTo>
                <a:lnTo>
                  <a:pt x="4028139" y="2180908"/>
                </a:lnTo>
                <a:lnTo>
                  <a:pt x="4076122" y="2159500"/>
                </a:lnTo>
                <a:lnTo>
                  <a:pt x="4125473" y="2142570"/>
                </a:lnTo>
                <a:lnTo>
                  <a:pt x="4175633" y="2128004"/>
                </a:lnTo>
                <a:lnTo>
                  <a:pt x="4226041" y="2113686"/>
                </a:lnTo>
                <a:lnTo>
                  <a:pt x="4276139" y="2097503"/>
                </a:lnTo>
                <a:lnTo>
                  <a:pt x="4325366" y="2077339"/>
                </a:lnTo>
                <a:lnTo>
                  <a:pt x="4277162" y="2062858"/>
                </a:lnTo>
                <a:lnTo>
                  <a:pt x="4230063" y="2063058"/>
                </a:lnTo>
                <a:lnTo>
                  <a:pt x="4183798" y="2072986"/>
                </a:lnTo>
                <a:lnTo>
                  <a:pt x="4092702" y="2102230"/>
                </a:lnTo>
                <a:lnTo>
                  <a:pt x="4055370" y="2110395"/>
                </a:lnTo>
                <a:lnTo>
                  <a:pt x="4021671" y="2110367"/>
                </a:lnTo>
                <a:lnTo>
                  <a:pt x="3993837" y="2097366"/>
                </a:lnTo>
                <a:lnTo>
                  <a:pt x="3974098" y="2066614"/>
                </a:lnTo>
                <a:lnTo>
                  <a:pt x="3964686" y="2013330"/>
                </a:lnTo>
                <a:lnTo>
                  <a:pt x="3964686" y="1984883"/>
                </a:lnTo>
                <a:lnTo>
                  <a:pt x="4006119" y="1931923"/>
                </a:lnTo>
                <a:lnTo>
                  <a:pt x="4060698" y="1902967"/>
                </a:lnTo>
                <a:lnTo>
                  <a:pt x="4079134" y="1896133"/>
                </a:lnTo>
                <a:lnTo>
                  <a:pt x="4097035" y="1885632"/>
                </a:lnTo>
                <a:lnTo>
                  <a:pt x="4110579" y="1870463"/>
                </a:lnTo>
                <a:lnTo>
                  <a:pt x="4115942" y="1849627"/>
                </a:lnTo>
                <a:lnTo>
                  <a:pt x="4120885" y="1795892"/>
                </a:lnTo>
                <a:lnTo>
                  <a:pt x="4137067" y="1754011"/>
                </a:lnTo>
                <a:lnTo>
                  <a:pt x="4162139" y="1721612"/>
                </a:lnTo>
                <a:lnTo>
                  <a:pt x="4193751" y="1696324"/>
                </a:lnTo>
                <a:lnTo>
                  <a:pt x="4229555" y="1675779"/>
                </a:lnTo>
                <a:lnTo>
                  <a:pt x="4267200" y="1657603"/>
                </a:lnTo>
                <a:lnTo>
                  <a:pt x="4237694" y="1629267"/>
                </a:lnTo>
                <a:lnTo>
                  <a:pt x="4210129" y="1625600"/>
                </a:lnTo>
                <a:lnTo>
                  <a:pt x="4184207" y="1632600"/>
                </a:lnTo>
                <a:lnTo>
                  <a:pt x="4159630" y="1636267"/>
                </a:lnTo>
                <a:lnTo>
                  <a:pt x="4144635" y="1633156"/>
                </a:lnTo>
                <a:lnTo>
                  <a:pt x="4131579" y="1627377"/>
                </a:lnTo>
                <a:lnTo>
                  <a:pt x="4122358" y="1616265"/>
                </a:lnTo>
                <a:lnTo>
                  <a:pt x="4118864" y="1597152"/>
                </a:lnTo>
                <a:lnTo>
                  <a:pt x="4120550" y="1577760"/>
                </a:lnTo>
                <a:lnTo>
                  <a:pt x="4125785" y="1559369"/>
                </a:lnTo>
                <a:lnTo>
                  <a:pt x="4134830" y="1545645"/>
                </a:lnTo>
                <a:lnTo>
                  <a:pt x="4147947" y="1540255"/>
                </a:lnTo>
                <a:lnTo>
                  <a:pt x="4188732" y="1533339"/>
                </a:lnTo>
                <a:lnTo>
                  <a:pt x="4226381" y="1516816"/>
                </a:lnTo>
                <a:lnTo>
                  <a:pt x="4261851" y="1493468"/>
                </a:lnTo>
                <a:lnTo>
                  <a:pt x="4296099" y="1466078"/>
                </a:lnTo>
                <a:lnTo>
                  <a:pt x="4330079" y="1437428"/>
                </a:lnTo>
                <a:lnTo>
                  <a:pt x="4364750" y="1410302"/>
                </a:lnTo>
                <a:lnTo>
                  <a:pt x="4401066" y="1387480"/>
                </a:lnTo>
                <a:lnTo>
                  <a:pt x="4439986" y="1371747"/>
                </a:lnTo>
                <a:lnTo>
                  <a:pt x="4482465" y="1365885"/>
                </a:lnTo>
                <a:lnTo>
                  <a:pt x="4508074" y="1358591"/>
                </a:lnTo>
                <a:lnTo>
                  <a:pt x="4510640" y="1339544"/>
                </a:lnTo>
                <a:lnTo>
                  <a:pt x="4490273" y="1283175"/>
                </a:lnTo>
                <a:lnTo>
                  <a:pt x="4489156" y="1254348"/>
                </a:lnTo>
                <a:lnTo>
                  <a:pt x="4508627" y="1230757"/>
                </a:lnTo>
                <a:lnTo>
                  <a:pt x="4508075" y="1222422"/>
                </a:lnTo>
                <a:lnTo>
                  <a:pt x="4490878" y="1214755"/>
                </a:lnTo>
                <a:lnTo>
                  <a:pt x="4466586" y="1209754"/>
                </a:lnTo>
                <a:lnTo>
                  <a:pt x="4444746" y="1209421"/>
                </a:lnTo>
                <a:lnTo>
                  <a:pt x="4427606" y="1215088"/>
                </a:lnTo>
                <a:lnTo>
                  <a:pt x="4410503" y="1222756"/>
                </a:lnTo>
                <a:lnTo>
                  <a:pt x="4392328" y="1226423"/>
                </a:lnTo>
                <a:lnTo>
                  <a:pt x="4371975" y="1220089"/>
                </a:lnTo>
                <a:lnTo>
                  <a:pt x="4369990" y="1178917"/>
                </a:lnTo>
                <a:lnTo>
                  <a:pt x="4382484" y="1149413"/>
                </a:lnTo>
                <a:lnTo>
                  <a:pt x="4430141" y="1113409"/>
                </a:lnTo>
                <a:lnTo>
                  <a:pt x="4475612" y="1087280"/>
                </a:lnTo>
                <a:lnTo>
                  <a:pt x="4521479" y="1061475"/>
                </a:lnTo>
                <a:lnTo>
                  <a:pt x="4568169" y="1038053"/>
                </a:lnTo>
                <a:lnTo>
                  <a:pt x="4616109" y="1019075"/>
                </a:lnTo>
                <a:lnTo>
                  <a:pt x="4665726" y="1006601"/>
                </a:lnTo>
                <a:lnTo>
                  <a:pt x="4685285" y="1001212"/>
                </a:lnTo>
                <a:lnTo>
                  <a:pt x="4699619" y="990155"/>
                </a:lnTo>
                <a:lnTo>
                  <a:pt x="4707927" y="973097"/>
                </a:lnTo>
                <a:lnTo>
                  <a:pt x="4709414" y="949705"/>
                </a:lnTo>
                <a:lnTo>
                  <a:pt x="4701129" y="925258"/>
                </a:lnTo>
                <a:lnTo>
                  <a:pt x="4686855" y="916813"/>
                </a:lnTo>
                <a:lnTo>
                  <a:pt x="4669319" y="917701"/>
                </a:lnTo>
                <a:lnTo>
                  <a:pt x="4651248" y="921258"/>
                </a:lnTo>
                <a:lnTo>
                  <a:pt x="4640314" y="924591"/>
                </a:lnTo>
                <a:lnTo>
                  <a:pt x="4629404" y="926591"/>
                </a:lnTo>
                <a:lnTo>
                  <a:pt x="4618493" y="923258"/>
                </a:lnTo>
                <a:lnTo>
                  <a:pt x="4607560" y="910589"/>
                </a:lnTo>
                <a:lnTo>
                  <a:pt x="4657459" y="874657"/>
                </a:lnTo>
                <a:lnTo>
                  <a:pt x="4705231" y="842360"/>
                </a:lnTo>
                <a:lnTo>
                  <a:pt x="4751145" y="813333"/>
                </a:lnTo>
                <a:lnTo>
                  <a:pt x="4795472" y="787210"/>
                </a:lnTo>
                <a:lnTo>
                  <a:pt x="4838481" y="763625"/>
                </a:lnTo>
                <a:lnTo>
                  <a:pt x="4880444" y="742213"/>
                </a:lnTo>
                <a:lnTo>
                  <a:pt x="4921630" y="722609"/>
                </a:lnTo>
                <a:lnTo>
                  <a:pt x="4962310" y="704447"/>
                </a:lnTo>
                <a:lnTo>
                  <a:pt x="5002754" y="687362"/>
                </a:lnTo>
                <a:lnTo>
                  <a:pt x="5043233" y="670988"/>
                </a:lnTo>
                <a:lnTo>
                  <a:pt x="5167579" y="622479"/>
                </a:lnTo>
                <a:lnTo>
                  <a:pt x="5210899" y="605295"/>
                </a:lnTo>
                <a:lnTo>
                  <a:pt x="5255605" y="586995"/>
                </a:lnTo>
                <a:lnTo>
                  <a:pt x="5301967" y="567214"/>
                </a:lnTo>
                <a:lnTo>
                  <a:pt x="5350256" y="545585"/>
                </a:lnTo>
                <a:lnTo>
                  <a:pt x="5400742" y="521744"/>
                </a:lnTo>
                <a:lnTo>
                  <a:pt x="5453695" y="495325"/>
                </a:lnTo>
                <a:lnTo>
                  <a:pt x="5509387" y="465963"/>
                </a:lnTo>
                <a:lnTo>
                  <a:pt x="5450181" y="447905"/>
                </a:lnTo>
                <a:lnTo>
                  <a:pt x="5397785" y="446849"/>
                </a:lnTo>
                <a:lnTo>
                  <a:pt x="5350295" y="454461"/>
                </a:lnTo>
                <a:lnTo>
                  <a:pt x="5305806" y="462407"/>
                </a:lnTo>
                <a:lnTo>
                  <a:pt x="5261397" y="469692"/>
                </a:lnTo>
                <a:lnTo>
                  <a:pt x="5233552" y="478020"/>
                </a:lnTo>
                <a:lnTo>
                  <a:pt x="5216747" y="487097"/>
                </a:lnTo>
                <a:lnTo>
                  <a:pt x="5194166" y="506336"/>
                </a:lnTo>
                <a:lnTo>
                  <a:pt x="5177343" y="515913"/>
                </a:lnTo>
                <a:lnTo>
                  <a:pt x="5149468" y="525074"/>
                </a:lnTo>
                <a:lnTo>
                  <a:pt x="5105019" y="533526"/>
                </a:lnTo>
                <a:lnTo>
                  <a:pt x="5063708" y="541976"/>
                </a:lnTo>
                <a:lnTo>
                  <a:pt x="5022794" y="550766"/>
                </a:lnTo>
                <a:lnTo>
                  <a:pt x="4981300" y="554265"/>
                </a:lnTo>
                <a:lnTo>
                  <a:pt x="4938252" y="546840"/>
                </a:lnTo>
                <a:lnTo>
                  <a:pt x="4892675" y="522859"/>
                </a:lnTo>
                <a:lnTo>
                  <a:pt x="4857858" y="508464"/>
                </a:lnTo>
                <a:lnTo>
                  <a:pt x="4817873" y="509260"/>
                </a:lnTo>
                <a:lnTo>
                  <a:pt x="4775229" y="520810"/>
                </a:lnTo>
                <a:lnTo>
                  <a:pt x="4732439" y="538676"/>
                </a:lnTo>
                <a:lnTo>
                  <a:pt x="4692015" y="558419"/>
                </a:lnTo>
                <a:lnTo>
                  <a:pt x="4652424" y="575421"/>
                </a:lnTo>
                <a:lnTo>
                  <a:pt x="4611227" y="582422"/>
                </a:lnTo>
                <a:lnTo>
                  <a:pt x="4566767" y="577421"/>
                </a:lnTo>
                <a:lnTo>
                  <a:pt x="4517390" y="558419"/>
                </a:lnTo>
                <a:lnTo>
                  <a:pt x="4604337" y="529081"/>
                </a:lnTo>
                <a:lnTo>
                  <a:pt x="4643030" y="516413"/>
                </a:lnTo>
                <a:lnTo>
                  <a:pt x="4680331" y="505078"/>
                </a:lnTo>
                <a:lnTo>
                  <a:pt x="4707485" y="494188"/>
                </a:lnTo>
                <a:lnTo>
                  <a:pt x="4727257" y="476630"/>
                </a:lnTo>
                <a:lnTo>
                  <a:pt x="4738838" y="451072"/>
                </a:lnTo>
                <a:lnTo>
                  <a:pt x="4741418" y="416178"/>
                </a:lnTo>
                <a:lnTo>
                  <a:pt x="4742332" y="393398"/>
                </a:lnTo>
                <a:lnTo>
                  <a:pt x="4742164" y="369950"/>
                </a:lnTo>
                <a:lnTo>
                  <a:pt x="4736542" y="349170"/>
                </a:lnTo>
                <a:lnTo>
                  <a:pt x="4721098" y="334391"/>
                </a:lnTo>
                <a:lnTo>
                  <a:pt x="4702407" y="328779"/>
                </a:lnTo>
                <a:lnTo>
                  <a:pt x="4683204" y="332168"/>
                </a:lnTo>
                <a:lnTo>
                  <a:pt x="4666216" y="342892"/>
                </a:lnTo>
                <a:lnTo>
                  <a:pt x="4654169" y="359283"/>
                </a:lnTo>
                <a:lnTo>
                  <a:pt x="4642689" y="392731"/>
                </a:lnTo>
                <a:lnTo>
                  <a:pt x="4627959" y="421513"/>
                </a:lnTo>
                <a:lnTo>
                  <a:pt x="4606680" y="442293"/>
                </a:lnTo>
                <a:lnTo>
                  <a:pt x="4575556" y="451738"/>
                </a:lnTo>
                <a:lnTo>
                  <a:pt x="4542958" y="450850"/>
                </a:lnTo>
                <a:lnTo>
                  <a:pt x="4537376" y="439292"/>
                </a:lnTo>
                <a:lnTo>
                  <a:pt x="4558157" y="394842"/>
                </a:lnTo>
                <a:lnTo>
                  <a:pt x="4559089" y="370673"/>
                </a:lnTo>
                <a:lnTo>
                  <a:pt x="4547997" y="356171"/>
                </a:lnTo>
                <a:lnTo>
                  <a:pt x="4530332" y="350337"/>
                </a:lnTo>
                <a:lnTo>
                  <a:pt x="4511548" y="352171"/>
                </a:lnTo>
                <a:lnTo>
                  <a:pt x="4467693" y="361653"/>
                </a:lnTo>
                <a:lnTo>
                  <a:pt x="4423433" y="361653"/>
                </a:lnTo>
                <a:lnTo>
                  <a:pt x="4378848" y="357504"/>
                </a:lnTo>
                <a:lnTo>
                  <a:pt x="4334020" y="354541"/>
                </a:lnTo>
                <a:lnTo>
                  <a:pt x="4289030" y="358097"/>
                </a:lnTo>
                <a:lnTo>
                  <a:pt x="4243959" y="373507"/>
                </a:lnTo>
                <a:lnTo>
                  <a:pt x="4257903" y="321787"/>
                </a:lnTo>
                <a:lnTo>
                  <a:pt x="4277030" y="279832"/>
                </a:lnTo>
                <a:lnTo>
                  <a:pt x="4302140" y="246761"/>
                </a:lnTo>
                <a:lnTo>
                  <a:pt x="4334034" y="221690"/>
                </a:lnTo>
                <a:lnTo>
                  <a:pt x="4373513" y="203738"/>
                </a:lnTo>
                <a:lnTo>
                  <a:pt x="4421378" y="192024"/>
                </a:lnTo>
                <a:lnTo>
                  <a:pt x="4450173" y="190579"/>
                </a:lnTo>
                <a:lnTo>
                  <a:pt x="4479242" y="188468"/>
                </a:lnTo>
                <a:lnTo>
                  <a:pt x="4534916" y="163575"/>
                </a:lnTo>
                <a:lnTo>
                  <a:pt x="4561046" y="132905"/>
                </a:lnTo>
                <a:lnTo>
                  <a:pt x="4565955" y="113069"/>
                </a:lnTo>
                <a:lnTo>
                  <a:pt x="4561078" y="88900"/>
                </a:lnTo>
                <a:lnTo>
                  <a:pt x="4552061" y="74620"/>
                </a:lnTo>
                <a:lnTo>
                  <a:pt x="4539234" y="68008"/>
                </a:lnTo>
                <a:lnTo>
                  <a:pt x="4524216" y="67397"/>
                </a:lnTo>
                <a:lnTo>
                  <a:pt x="4508627" y="71120"/>
                </a:lnTo>
                <a:lnTo>
                  <a:pt x="4457399" y="91431"/>
                </a:lnTo>
                <a:lnTo>
                  <a:pt x="4405190" y="106452"/>
                </a:lnTo>
                <a:lnTo>
                  <a:pt x="4352420" y="117717"/>
                </a:lnTo>
                <a:lnTo>
                  <a:pt x="4299509" y="126764"/>
                </a:lnTo>
                <a:lnTo>
                  <a:pt x="4246880" y="135127"/>
                </a:lnTo>
                <a:lnTo>
                  <a:pt x="4235946" y="137739"/>
                </a:lnTo>
                <a:lnTo>
                  <a:pt x="4225036" y="137350"/>
                </a:lnTo>
                <a:lnTo>
                  <a:pt x="4214125" y="129627"/>
                </a:lnTo>
                <a:lnTo>
                  <a:pt x="4203192" y="110235"/>
                </a:lnTo>
                <a:lnTo>
                  <a:pt x="4253902" y="93427"/>
                </a:lnTo>
                <a:lnTo>
                  <a:pt x="4304288" y="75334"/>
                </a:lnTo>
                <a:lnTo>
                  <a:pt x="4455122" y="18290"/>
                </a:lnTo>
                <a:lnTo>
                  <a:pt x="4505833" y="0"/>
                </a:lnTo>
                <a:close/>
              </a:path>
            </a:pathLst>
          </a:custGeom>
          <a:solidFill>
            <a:srgbClr val="E7E6E6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17575" y="2712085"/>
            <a:ext cx="3277870" cy="130175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dirty="0" sz="4400" spc="-390">
                <a:latin typeface="Arial"/>
                <a:cs typeface="Arial"/>
              </a:rPr>
              <a:t>Types</a:t>
            </a:r>
            <a:r>
              <a:rPr dirty="0" sz="4400" spc="-315">
                <a:latin typeface="Arial"/>
                <a:cs typeface="Arial"/>
              </a:rPr>
              <a:t> </a:t>
            </a:r>
            <a:r>
              <a:rPr dirty="0" sz="4400" spc="-25">
                <a:latin typeface="Arial"/>
                <a:cs typeface="Arial"/>
              </a:rPr>
              <a:t>of</a:t>
            </a:r>
            <a:r>
              <a:rPr dirty="0" sz="4400" spc="-295">
                <a:latin typeface="Arial"/>
                <a:cs typeface="Arial"/>
              </a:rPr>
              <a:t> </a:t>
            </a:r>
            <a:r>
              <a:rPr dirty="0" sz="4400" spc="-145">
                <a:latin typeface="Arial"/>
                <a:cs typeface="Arial"/>
              </a:rPr>
              <a:t>Court </a:t>
            </a:r>
            <a:r>
              <a:rPr dirty="0" sz="4400" spc="-325">
                <a:latin typeface="Arial"/>
                <a:cs typeface="Arial"/>
              </a:rPr>
              <a:t>Services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79439" y="733361"/>
            <a:ext cx="3507740" cy="5243195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4"/>
              </a:spcBef>
              <a:buChar char="•"/>
              <a:tabLst>
                <a:tab pos="241300" algn="l"/>
              </a:tabLst>
            </a:pPr>
            <a:r>
              <a:rPr dirty="0" sz="2000" spc="-110">
                <a:latin typeface="Arial"/>
                <a:cs typeface="Arial"/>
              </a:rPr>
              <a:t>Trial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Court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000" spc="-125">
                <a:latin typeface="Arial"/>
                <a:cs typeface="Arial"/>
              </a:rPr>
              <a:t>Wellness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Court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Arial"/>
                <a:cs typeface="Arial"/>
              </a:rPr>
              <a:t>Mediation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000" spc="-130">
                <a:latin typeface="Arial"/>
                <a:cs typeface="Arial"/>
              </a:rPr>
              <a:t>Talking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45">
                <a:latin typeface="Arial"/>
                <a:cs typeface="Arial"/>
              </a:rPr>
              <a:t>Circles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45">
                <a:latin typeface="Arial"/>
                <a:cs typeface="Arial"/>
              </a:rPr>
              <a:t> Peacemaking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000" spc="-70">
                <a:latin typeface="Arial"/>
                <a:cs typeface="Arial"/>
              </a:rPr>
              <a:t>Appellate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Court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41300" algn="l"/>
              </a:tabLst>
            </a:pPr>
            <a:r>
              <a:rPr dirty="0" sz="2000" spc="-50">
                <a:latin typeface="Arial"/>
                <a:cs typeface="Arial"/>
              </a:rPr>
              <a:t>Attorney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Referral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30"/>
              </a:spcBef>
              <a:buChar char="•"/>
              <a:tabLst>
                <a:tab pos="241300" algn="l"/>
              </a:tabLst>
            </a:pPr>
            <a:r>
              <a:rPr dirty="0" sz="2000" spc="-60">
                <a:latin typeface="Arial"/>
                <a:cs typeface="Arial"/>
              </a:rPr>
              <a:t>Pretrial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Arial"/>
                <a:cs typeface="Arial"/>
              </a:rPr>
              <a:t>Probation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000" spc="-90">
                <a:latin typeface="Arial"/>
                <a:cs typeface="Arial"/>
              </a:rPr>
              <a:t>Workshops/Trainings/Programs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000" spc="-110">
                <a:latin typeface="Arial"/>
                <a:cs typeface="Arial"/>
              </a:rPr>
              <a:t>Tribal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Meetings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Arial"/>
                <a:cs typeface="Arial"/>
              </a:rPr>
              <a:t>Collections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000" spc="-160">
                <a:latin typeface="Arial"/>
                <a:cs typeface="Arial"/>
              </a:rPr>
              <a:t>Process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Service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Arial"/>
                <a:cs typeface="Arial"/>
              </a:rPr>
              <a:t>Notary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1916410" cy="6858000"/>
            <a:chOff x="0" y="0"/>
            <a:chExt cx="1191641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619" y="0"/>
              <a:ext cx="11611335" cy="682010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1420475" cy="6858000"/>
            </a:xfrm>
            <a:custGeom>
              <a:avLst/>
              <a:gdLst/>
              <a:ahLst/>
              <a:cxnLst/>
              <a:rect l="l" t="t" r="r" b="b"/>
              <a:pathLst>
                <a:path w="11420475" h="6858000">
                  <a:moveTo>
                    <a:pt x="114204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1420475" y="6858000"/>
                  </a:lnTo>
                  <a:lnTo>
                    <a:pt x="11420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7591" y="1010348"/>
            <a:ext cx="3437890" cy="840105"/>
          </a:xfrm>
          <a:prstGeom prst="rect"/>
        </p:spPr>
        <p:txBody>
          <a:bodyPr wrap="square" lIns="0" tIns="52069" rIns="0" bIns="0" rtlCol="0" vert="horz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09"/>
              </a:spcBef>
            </a:pPr>
            <a:r>
              <a:rPr dirty="0" spc="-114"/>
              <a:t>Updating</a:t>
            </a:r>
            <a:r>
              <a:rPr dirty="0" spc="-45"/>
              <a:t> </a:t>
            </a:r>
            <a:r>
              <a:rPr dirty="0" spc="-165"/>
              <a:t>and</a:t>
            </a:r>
            <a:r>
              <a:rPr dirty="0" spc="-20"/>
              <a:t> </a:t>
            </a:r>
            <a:r>
              <a:rPr dirty="0" spc="-105"/>
              <a:t>Improving </a:t>
            </a:r>
            <a:r>
              <a:rPr dirty="0" spc="-210"/>
              <a:t>Fiscal</a:t>
            </a:r>
            <a:r>
              <a:rPr dirty="0" spc="-65"/>
              <a:t> </a:t>
            </a:r>
            <a:r>
              <a:rPr dirty="0" spc="-35"/>
              <a:t>Management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095999" cy="6857862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887591" y="1930717"/>
            <a:ext cx="3731895" cy="3717290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15"/>
              </a:spcBef>
              <a:buChar char="•"/>
              <a:tabLst>
                <a:tab pos="240665" algn="l"/>
              </a:tabLst>
            </a:pPr>
            <a:r>
              <a:rPr dirty="0" sz="1550" spc="-70">
                <a:latin typeface="Arial"/>
                <a:cs typeface="Arial"/>
              </a:rPr>
              <a:t>Essential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 spc="-40">
                <a:latin typeface="Arial"/>
                <a:cs typeface="Arial"/>
              </a:rPr>
              <a:t>Court</a:t>
            </a:r>
            <a:r>
              <a:rPr dirty="0" sz="1550" spc="-65">
                <a:latin typeface="Arial"/>
                <a:cs typeface="Arial"/>
              </a:rPr>
              <a:t> </a:t>
            </a:r>
            <a:r>
              <a:rPr dirty="0" sz="1550" spc="-30">
                <a:latin typeface="Arial"/>
                <a:cs typeface="Arial"/>
              </a:rPr>
              <a:t>operations</a:t>
            </a:r>
            <a:r>
              <a:rPr dirty="0" sz="1550" spc="-4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component</a:t>
            </a:r>
            <a:endParaRPr sz="1550">
              <a:latin typeface="Arial"/>
              <a:cs typeface="Arial"/>
            </a:endParaRPr>
          </a:p>
          <a:p>
            <a:pPr marL="241300" marR="79375" indent="-228600">
              <a:lnSpc>
                <a:spcPts val="1730"/>
              </a:lnSpc>
              <a:spcBef>
                <a:spcPts val="1085"/>
              </a:spcBef>
              <a:buChar char="•"/>
              <a:tabLst>
                <a:tab pos="241300" algn="l"/>
              </a:tabLst>
            </a:pPr>
            <a:r>
              <a:rPr dirty="0" sz="1550" spc="-40">
                <a:latin typeface="Arial"/>
                <a:cs typeface="Arial"/>
              </a:rPr>
              <a:t>Court</a:t>
            </a:r>
            <a:r>
              <a:rPr dirty="0" sz="1550" spc="-55">
                <a:latin typeface="Arial"/>
                <a:cs typeface="Arial"/>
              </a:rPr>
              <a:t> </a:t>
            </a:r>
            <a:r>
              <a:rPr dirty="0" sz="1550" spc="-60">
                <a:latin typeface="Arial"/>
                <a:cs typeface="Arial"/>
              </a:rPr>
              <a:t>leaders/managers</a:t>
            </a:r>
            <a:r>
              <a:rPr dirty="0" sz="1550" spc="155">
                <a:latin typeface="Arial"/>
                <a:cs typeface="Arial"/>
              </a:rPr>
              <a:t> </a:t>
            </a:r>
            <a:r>
              <a:rPr dirty="0" sz="1550" spc="-60">
                <a:latin typeface="Arial"/>
                <a:cs typeface="Arial"/>
              </a:rPr>
              <a:t>are</a:t>
            </a:r>
            <a:r>
              <a:rPr dirty="0" sz="1550" spc="-50">
                <a:latin typeface="Arial"/>
                <a:cs typeface="Arial"/>
              </a:rPr>
              <a:t> </a:t>
            </a:r>
            <a:r>
              <a:rPr dirty="0" sz="1550" spc="-45">
                <a:latin typeface="Arial"/>
                <a:cs typeface="Arial"/>
              </a:rPr>
              <a:t>accountable, </a:t>
            </a:r>
            <a:r>
              <a:rPr dirty="0" sz="1550" spc="-70">
                <a:latin typeface="Arial"/>
                <a:cs typeface="Arial"/>
              </a:rPr>
              <a:t>and</a:t>
            </a:r>
            <a:r>
              <a:rPr dirty="0" sz="1550" spc="-65">
                <a:latin typeface="Arial"/>
                <a:cs typeface="Arial"/>
              </a:rPr>
              <a:t> </a:t>
            </a:r>
            <a:r>
              <a:rPr dirty="0" sz="1550" spc="-45">
                <a:latin typeface="Arial"/>
                <a:cs typeface="Arial"/>
              </a:rPr>
              <a:t>practices</a:t>
            </a:r>
            <a:r>
              <a:rPr dirty="0" sz="1550" spc="35">
                <a:latin typeface="Arial"/>
                <a:cs typeface="Arial"/>
              </a:rPr>
              <a:t> </a:t>
            </a:r>
            <a:r>
              <a:rPr dirty="0" sz="1550" spc="-50">
                <a:latin typeface="Arial"/>
                <a:cs typeface="Arial"/>
              </a:rPr>
              <a:t>remain</a:t>
            </a:r>
            <a:r>
              <a:rPr dirty="0" sz="1550" spc="-6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transparent</a:t>
            </a:r>
            <a:endParaRPr sz="15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</a:tabLst>
            </a:pPr>
            <a:r>
              <a:rPr dirty="0" sz="1550" spc="-80">
                <a:latin typeface="Arial"/>
                <a:cs typeface="Arial"/>
              </a:rPr>
              <a:t>Complex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 spc="-70">
                <a:latin typeface="Arial"/>
                <a:cs typeface="Arial"/>
              </a:rPr>
              <a:t>and</a:t>
            </a:r>
            <a:r>
              <a:rPr dirty="0" sz="1550" spc="-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time</a:t>
            </a:r>
            <a:r>
              <a:rPr dirty="0" sz="1550" spc="-10">
                <a:latin typeface="Arial"/>
                <a:cs typeface="Arial"/>
              </a:rPr>
              <a:t> consuming</a:t>
            </a:r>
            <a:endParaRPr sz="15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19"/>
              </a:spcBef>
              <a:buChar char="•"/>
              <a:tabLst>
                <a:tab pos="240665" algn="l"/>
              </a:tabLst>
            </a:pPr>
            <a:r>
              <a:rPr dirty="0" sz="1550" spc="-10">
                <a:latin typeface="Arial"/>
                <a:cs typeface="Arial"/>
              </a:rPr>
              <a:t>Involves:</a:t>
            </a:r>
            <a:endParaRPr sz="1550">
              <a:latin typeface="Arial"/>
              <a:cs typeface="Arial"/>
            </a:endParaRPr>
          </a:p>
          <a:p>
            <a:pPr lvl="1" marL="698500" marR="5080" indent="-228600">
              <a:lnSpc>
                <a:spcPts val="1730"/>
              </a:lnSpc>
              <a:spcBef>
                <a:spcPts val="480"/>
              </a:spcBef>
              <a:buChar char="•"/>
              <a:tabLst>
                <a:tab pos="698500" algn="l"/>
              </a:tabLst>
            </a:pPr>
            <a:r>
              <a:rPr dirty="0" sz="1550" spc="-45">
                <a:latin typeface="Arial"/>
                <a:cs typeface="Arial"/>
              </a:rPr>
              <a:t>Gathering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 spc="-30">
                <a:latin typeface="Arial"/>
                <a:cs typeface="Arial"/>
              </a:rPr>
              <a:t>statistical</a:t>
            </a:r>
            <a:r>
              <a:rPr dirty="0" sz="1550" spc="-8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information</a:t>
            </a:r>
            <a:r>
              <a:rPr dirty="0" sz="1550" spc="-65">
                <a:latin typeface="Arial"/>
                <a:cs typeface="Arial"/>
              </a:rPr>
              <a:t> </a:t>
            </a:r>
            <a:r>
              <a:rPr dirty="0" sz="1550" spc="-30">
                <a:latin typeface="Arial"/>
                <a:cs typeface="Arial"/>
              </a:rPr>
              <a:t>and historical</a:t>
            </a:r>
            <a:r>
              <a:rPr dirty="0" sz="1550" spc="-55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data</a:t>
            </a:r>
            <a:endParaRPr sz="155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55"/>
              </a:spcBef>
              <a:buChar char="•"/>
              <a:tabLst>
                <a:tab pos="698500" algn="l"/>
              </a:tabLst>
            </a:pPr>
            <a:r>
              <a:rPr dirty="0" sz="1550" spc="-65">
                <a:latin typeface="Arial"/>
                <a:cs typeface="Arial"/>
              </a:rPr>
              <a:t>Considering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prior</a:t>
            </a:r>
            <a:r>
              <a:rPr dirty="0" sz="1550" spc="-40">
                <a:latin typeface="Arial"/>
                <a:cs typeface="Arial"/>
              </a:rPr>
              <a:t> </a:t>
            </a:r>
            <a:r>
              <a:rPr dirty="0" sz="1550" spc="-50">
                <a:latin typeface="Arial"/>
                <a:cs typeface="Arial"/>
              </a:rPr>
              <a:t>year</a:t>
            </a:r>
            <a:r>
              <a:rPr dirty="0" sz="1550" spc="-4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expenditures</a:t>
            </a:r>
            <a:endParaRPr sz="155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95"/>
              </a:spcBef>
              <a:buChar char="•"/>
              <a:tabLst>
                <a:tab pos="698500" algn="l"/>
              </a:tabLst>
            </a:pPr>
            <a:r>
              <a:rPr dirty="0" sz="1550" spc="-90">
                <a:latin typeface="Arial"/>
                <a:cs typeface="Arial"/>
              </a:rPr>
              <a:t>Checking</a:t>
            </a:r>
            <a:r>
              <a:rPr dirty="0" sz="1550" spc="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for</a:t>
            </a:r>
            <a:r>
              <a:rPr dirty="0" sz="1550" spc="-7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savings</a:t>
            </a:r>
            <a:endParaRPr sz="1550">
              <a:latin typeface="Arial"/>
              <a:cs typeface="Arial"/>
            </a:endParaRPr>
          </a:p>
          <a:p>
            <a:pPr lvl="1" marL="698500" indent="-228600">
              <a:lnSpc>
                <a:spcPts val="1795"/>
              </a:lnSpc>
              <a:spcBef>
                <a:spcPts val="320"/>
              </a:spcBef>
              <a:buChar char="•"/>
              <a:tabLst>
                <a:tab pos="698500" algn="l"/>
              </a:tabLst>
            </a:pPr>
            <a:r>
              <a:rPr dirty="0" sz="1550" spc="-75">
                <a:latin typeface="Arial"/>
                <a:cs typeface="Arial"/>
              </a:rPr>
              <a:t>Analyzing</a:t>
            </a:r>
            <a:r>
              <a:rPr dirty="0" sz="1550" spc="-5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current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 spc="-65">
                <a:latin typeface="Arial"/>
                <a:cs typeface="Arial"/>
              </a:rPr>
              <a:t>year</a:t>
            </a:r>
            <a:r>
              <a:rPr dirty="0" sz="1550" spc="-85">
                <a:latin typeface="Arial"/>
                <a:cs typeface="Arial"/>
              </a:rPr>
              <a:t> </a:t>
            </a:r>
            <a:r>
              <a:rPr dirty="0" sz="1550" spc="-30">
                <a:latin typeface="Arial"/>
                <a:cs typeface="Arial"/>
              </a:rPr>
              <a:t>budget</a:t>
            </a:r>
            <a:r>
              <a:rPr dirty="0" sz="1550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and</a:t>
            </a:r>
            <a:endParaRPr sz="1550">
              <a:latin typeface="Arial"/>
              <a:cs typeface="Arial"/>
            </a:endParaRPr>
          </a:p>
          <a:p>
            <a:pPr marL="698500">
              <a:lnSpc>
                <a:spcPts val="1795"/>
              </a:lnSpc>
            </a:pPr>
            <a:r>
              <a:rPr dirty="0" sz="1550" spc="-75">
                <a:latin typeface="Arial"/>
                <a:cs typeface="Arial"/>
              </a:rPr>
              <a:t>year-</a:t>
            </a:r>
            <a:r>
              <a:rPr dirty="0" sz="1550" spc="-10">
                <a:latin typeface="Arial"/>
                <a:cs typeface="Arial"/>
              </a:rPr>
              <a:t>to-</a:t>
            </a:r>
            <a:r>
              <a:rPr dirty="0" sz="1550">
                <a:latin typeface="Arial"/>
                <a:cs typeface="Arial"/>
              </a:rPr>
              <a:t>date</a:t>
            </a:r>
            <a:r>
              <a:rPr dirty="0" sz="1550" spc="1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expenditures</a:t>
            </a:r>
            <a:endParaRPr sz="1550">
              <a:latin typeface="Arial"/>
              <a:cs typeface="Arial"/>
            </a:endParaRPr>
          </a:p>
          <a:p>
            <a:pPr lvl="1" marL="698500" marR="582295" indent="-228600">
              <a:lnSpc>
                <a:spcPts val="1730"/>
              </a:lnSpc>
              <a:spcBef>
                <a:spcPts val="555"/>
              </a:spcBef>
              <a:buChar char="•"/>
              <a:tabLst>
                <a:tab pos="698500" algn="l"/>
              </a:tabLst>
            </a:pPr>
            <a:r>
              <a:rPr dirty="0" sz="1550" spc="-60">
                <a:latin typeface="Arial"/>
                <a:cs typeface="Arial"/>
              </a:rPr>
              <a:t>Strategic</a:t>
            </a:r>
            <a:r>
              <a:rPr dirty="0" sz="1550" spc="-50">
                <a:latin typeface="Arial"/>
                <a:cs typeface="Arial"/>
              </a:rPr>
              <a:t> </a:t>
            </a:r>
            <a:r>
              <a:rPr dirty="0" sz="1550" spc="-70">
                <a:latin typeface="Arial"/>
                <a:cs typeface="Arial"/>
              </a:rPr>
              <a:t>Planning</a:t>
            </a:r>
            <a:r>
              <a:rPr dirty="0" sz="1550" spc="-7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–</a:t>
            </a:r>
            <a:r>
              <a:rPr dirty="0" sz="1550" spc="-25">
                <a:latin typeface="Arial"/>
                <a:cs typeface="Arial"/>
              </a:rPr>
              <a:t> </a:t>
            </a:r>
            <a:r>
              <a:rPr dirty="0" sz="1550" spc="-80">
                <a:latin typeface="Arial"/>
                <a:cs typeface="Arial"/>
              </a:rPr>
              <a:t>goals</a:t>
            </a:r>
            <a:r>
              <a:rPr dirty="0" sz="1550" spc="-70">
                <a:latin typeface="Arial"/>
                <a:cs typeface="Arial"/>
              </a:rPr>
              <a:t> </a:t>
            </a:r>
            <a:r>
              <a:rPr dirty="0" sz="1550" spc="-45">
                <a:latin typeface="Arial"/>
                <a:cs typeface="Arial"/>
              </a:rPr>
              <a:t>and </a:t>
            </a:r>
            <a:r>
              <a:rPr dirty="0" sz="1550" spc="-10">
                <a:latin typeface="Arial"/>
                <a:cs typeface="Arial"/>
              </a:rPr>
              <a:t>objectives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8524875" cy="2751455"/>
            <a:chOff x="0" y="0"/>
            <a:chExt cx="8524875" cy="27514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377651" cy="275104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8524875" cy="2286000"/>
            </a:xfrm>
            <a:custGeom>
              <a:avLst/>
              <a:gdLst/>
              <a:ahLst/>
              <a:cxnLst/>
              <a:rect l="l" t="t" r="r" b="b"/>
              <a:pathLst>
                <a:path w="8524875" h="2286000">
                  <a:moveTo>
                    <a:pt x="8524875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8524875" y="2286000"/>
                  </a:lnTo>
                  <a:lnTo>
                    <a:pt x="8524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1057" y="516255"/>
            <a:ext cx="4394835" cy="1176020"/>
          </a:xfrm>
          <a:prstGeom prst="rect"/>
        </p:spPr>
        <p:txBody>
          <a:bodyPr wrap="square" lIns="0" tIns="83185" rIns="0" bIns="0" rtlCol="0" vert="horz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dirty="0" sz="3950" spc="-204"/>
              <a:t>Effective</a:t>
            </a:r>
            <a:r>
              <a:rPr dirty="0" sz="3950" spc="-20"/>
              <a:t> </a:t>
            </a:r>
            <a:r>
              <a:rPr dirty="0" sz="3950" spc="-204"/>
              <a:t>and</a:t>
            </a:r>
            <a:r>
              <a:rPr dirty="0" sz="3950" spc="-135"/>
              <a:t> </a:t>
            </a:r>
            <a:r>
              <a:rPr dirty="0" sz="3950" spc="-120"/>
              <a:t>Efficient </a:t>
            </a:r>
            <a:r>
              <a:rPr dirty="0" sz="3950" spc="-155"/>
              <a:t>Court</a:t>
            </a:r>
            <a:r>
              <a:rPr dirty="0" sz="3950" spc="-130"/>
              <a:t> </a:t>
            </a:r>
            <a:r>
              <a:rPr dirty="0" sz="3950" spc="-75"/>
              <a:t>Operations</a:t>
            </a:r>
            <a:endParaRPr sz="3950"/>
          </a:p>
        </p:txBody>
      </p:sp>
      <p:sp>
        <p:nvSpPr>
          <p:cNvPr id="6" name="object 6" descr=""/>
          <p:cNvSpPr txBox="1"/>
          <p:nvPr/>
        </p:nvSpPr>
        <p:spPr>
          <a:xfrm>
            <a:off x="841057" y="2980118"/>
            <a:ext cx="4369435" cy="265811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25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Arial"/>
                <a:cs typeface="Arial"/>
              </a:rPr>
              <a:t>Require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229"/>
              </a:spcBef>
              <a:buChar char="•"/>
              <a:tabLst>
                <a:tab pos="698500" algn="l"/>
              </a:tabLst>
            </a:pPr>
            <a:r>
              <a:rPr dirty="0" sz="2000" spc="-90">
                <a:latin typeface="Arial"/>
                <a:cs typeface="Arial"/>
              </a:rPr>
              <a:t>Adequate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funding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698500" algn="l"/>
              </a:tabLst>
            </a:pPr>
            <a:r>
              <a:rPr dirty="0" sz="2000" spc="-45"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229"/>
              </a:spcBef>
              <a:buChar char="•"/>
              <a:tabLst>
                <a:tab pos="698500" algn="l"/>
              </a:tabLst>
            </a:pPr>
            <a:r>
              <a:rPr dirty="0" sz="2000" spc="-10">
                <a:latin typeface="Arial"/>
                <a:cs typeface="Arial"/>
              </a:rPr>
              <a:t>Facilities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ts val="229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000" spc="-110">
                <a:latin typeface="Arial"/>
                <a:cs typeface="Arial"/>
              </a:rPr>
              <a:t>Dependable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and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accountable </a:t>
            </a:r>
            <a:r>
              <a:rPr dirty="0" sz="2000" spc="-10">
                <a:latin typeface="Arial"/>
                <a:cs typeface="Arial"/>
              </a:rPr>
              <a:t>Court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290"/>
              </a:lnSpc>
            </a:pPr>
            <a:r>
              <a:rPr dirty="0" sz="2000" spc="-10">
                <a:latin typeface="Arial"/>
                <a:cs typeface="Arial"/>
              </a:rPr>
              <a:t>leaders</a:t>
            </a:r>
            <a:endParaRPr sz="2000">
              <a:latin typeface="Arial"/>
              <a:cs typeface="Arial"/>
            </a:endParaRPr>
          </a:p>
          <a:p>
            <a:pPr lvl="1" marL="698500" marR="5080" indent="-228600">
              <a:lnSpc>
                <a:spcPts val="2100"/>
              </a:lnSpc>
              <a:spcBef>
                <a:spcPts val="620"/>
              </a:spcBef>
              <a:buChar char="•"/>
              <a:tabLst>
                <a:tab pos="698500" algn="l"/>
              </a:tabLst>
            </a:pPr>
            <a:r>
              <a:rPr dirty="0" sz="2000" spc="-120">
                <a:latin typeface="Arial"/>
                <a:cs typeface="Arial"/>
              </a:rPr>
              <a:t>Responsible</a:t>
            </a:r>
            <a:r>
              <a:rPr dirty="0" sz="2000" spc="-1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managing</a:t>
            </a:r>
            <a:r>
              <a:rPr dirty="0" sz="2000" spc="-21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the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court </a:t>
            </a:r>
            <a:r>
              <a:rPr dirty="0" sz="2000" spc="-70">
                <a:latin typeface="Arial"/>
                <a:cs typeface="Arial"/>
              </a:rPr>
              <a:t>budget,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resources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and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facilities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0"/>
            <a:ext cx="6096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429500" y="0"/>
            <a:ext cx="4762500" cy="6858000"/>
            <a:chOff x="7429500" y="0"/>
            <a:chExt cx="47625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7050" y="5486399"/>
              <a:ext cx="1333500" cy="13715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9500" y="0"/>
              <a:ext cx="4762500" cy="6857862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560069" y="2591180"/>
            <a:ext cx="1899920" cy="156718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5"/>
              </a:spcBef>
            </a:pPr>
            <a:r>
              <a:rPr dirty="0" sz="3600" spc="-145">
                <a:latin typeface="Arial"/>
                <a:cs typeface="Arial"/>
              </a:rPr>
              <a:t>Managing </a:t>
            </a:r>
            <a:r>
              <a:rPr dirty="0" sz="3600" spc="-10">
                <a:latin typeface="Arial"/>
                <a:cs typeface="Arial"/>
              </a:rPr>
              <a:t>Court </a:t>
            </a:r>
            <a:r>
              <a:rPr dirty="0" sz="3600" spc="-295">
                <a:latin typeface="Arial"/>
                <a:cs typeface="Arial"/>
              </a:rPr>
              <a:t>Resources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19829" y="1112837"/>
            <a:ext cx="3437254" cy="54800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1300" marR="5080" indent="-229235">
              <a:lnSpc>
                <a:spcPts val="1950"/>
              </a:lnSpc>
              <a:spcBef>
                <a:spcPts val="340"/>
              </a:spcBef>
              <a:buChar char="•"/>
              <a:tabLst>
                <a:tab pos="241300" algn="l"/>
              </a:tabLst>
            </a:pPr>
            <a:r>
              <a:rPr dirty="0" sz="1800" spc="-75">
                <a:latin typeface="Arial"/>
                <a:cs typeface="Arial"/>
              </a:rPr>
              <a:t>Managing</a:t>
            </a:r>
            <a:r>
              <a:rPr dirty="0" sz="1800" spc="-24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involves</a:t>
            </a:r>
            <a:r>
              <a:rPr dirty="0" sz="1800" spc="-2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multiple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staff </a:t>
            </a:r>
            <a:r>
              <a:rPr dirty="0" sz="1800" spc="-50">
                <a:latin typeface="Arial"/>
                <a:cs typeface="Arial"/>
              </a:rPr>
              <a:t>performing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interrelated</a:t>
            </a:r>
            <a:r>
              <a:rPr dirty="0" sz="1800" spc="-21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functions: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634865" y="1626425"/>
            <a:ext cx="1646555" cy="1894839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15"/>
              </a:spcBef>
              <a:buChar char="•"/>
              <a:tabLst>
                <a:tab pos="241300" algn="l"/>
              </a:tabLst>
            </a:pPr>
            <a:r>
              <a:rPr dirty="0" sz="1800" spc="-10">
                <a:latin typeface="Arial"/>
                <a:cs typeface="Arial"/>
              </a:rPr>
              <a:t>Collection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241300" algn="l"/>
              </a:tabLst>
            </a:pPr>
            <a:r>
              <a:rPr dirty="0" sz="1800" spc="-10">
                <a:latin typeface="Arial"/>
                <a:cs typeface="Arial"/>
              </a:rPr>
              <a:t>Receipting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45"/>
              </a:spcBef>
              <a:buChar char="•"/>
              <a:tabLst>
                <a:tab pos="241300" algn="l"/>
              </a:tabLst>
            </a:pPr>
            <a:r>
              <a:rPr dirty="0" sz="1800" spc="-10">
                <a:latin typeface="Arial"/>
                <a:cs typeface="Arial"/>
              </a:rPr>
              <a:t>Depositing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Char char="•"/>
              <a:tabLst>
                <a:tab pos="241300" algn="l"/>
              </a:tabLst>
            </a:pPr>
            <a:r>
              <a:rPr dirty="0" sz="1800" spc="-90">
                <a:latin typeface="Arial"/>
                <a:cs typeface="Arial"/>
              </a:rPr>
              <a:t>Recordkeeping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har char="•"/>
              <a:tabLst>
                <a:tab pos="241300" algn="l"/>
              </a:tabLst>
            </a:pPr>
            <a:r>
              <a:rPr dirty="0" sz="1800" spc="-10">
                <a:latin typeface="Arial"/>
                <a:cs typeface="Arial"/>
              </a:rPr>
              <a:t>Reporting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Char char="•"/>
              <a:tabLst>
                <a:tab pos="241300" algn="l"/>
              </a:tabLst>
            </a:pPr>
            <a:r>
              <a:rPr dirty="0" sz="1800" spc="-10">
                <a:latin typeface="Arial"/>
                <a:cs typeface="Arial"/>
              </a:rPr>
              <a:t>Security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719829" y="3592766"/>
            <a:ext cx="3387725" cy="92075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1300" marR="244475" indent="-229235">
              <a:lnSpc>
                <a:spcPts val="1950"/>
              </a:lnSpc>
              <a:spcBef>
                <a:spcPts val="340"/>
              </a:spcBef>
              <a:buChar char="•"/>
              <a:tabLst>
                <a:tab pos="241300" algn="l"/>
              </a:tabLst>
            </a:pPr>
            <a:r>
              <a:rPr dirty="0" sz="1800" spc="-10">
                <a:latin typeface="Arial"/>
                <a:cs typeface="Arial"/>
              </a:rPr>
              <a:t>Monitoring</a:t>
            </a:r>
            <a:r>
              <a:rPr dirty="0" sz="1800" spc="-275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systems,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processes, </a:t>
            </a:r>
            <a:r>
              <a:rPr dirty="0" sz="1800" spc="-75">
                <a:latin typeface="Arial"/>
                <a:cs typeface="Arial"/>
              </a:rPr>
              <a:t>and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procedures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Char char="•"/>
              <a:tabLst>
                <a:tab pos="241300" algn="l"/>
              </a:tabLst>
            </a:pPr>
            <a:r>
              <a:rPr dirty="0" sz="1800" spc="-75">
                <a:latin typeface="Arial"/>
                <a:cs typeface="Arial"/>
              </a:rPr>
              <a:t>Developing</a:t>
            </a:r>
            <a:r>
              <a:rPr dirty="0" sz="1800" spc="-26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Policy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and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Procedures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177284" y="4487100"/>
            <a:ext cx="2488565" cy="120904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0"/>
              </a:spcBef>
              <a:buChar char="•"/>
              <a:tabLst>
                <a:tab pos="241300" algn="l"/>
              </a:tabLst>
            </a:pPr>
            <a:r>
              <a:rPr dirty="0" sz="1800" spc="-105">
                <a:latin typeface="Arial"/>
                <a:cs typeface="Arial"/>
              </a:rPr>
              <a:t>Ensuring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compliance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Char char="•"/>
              <a:tabLst>
                <a:tab pos="241300" algn="l"/>
              </a:tabLst>
            </a:pPr>
            <a:r>
              <a:rPr dirty="0" sz="1800" spc="-85">
                <a:latin typeface="Arial"/>
                <a:cs typeface="Arial"/>
              </a:rPr>
              <a:t>Establishing</a:t>
            </a:r>
            <a:r>
              <a:rPr dirty="0" sz="1800" spc="-19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consistency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ts val="2055"/>
              </a:lnSpc>
              <a:spcBef>
                <a:spcPts val="240"/>
              </a:spcBef>
              <a:buChar char="•"/>
              <a:tabLst>
                <a:tab pos="241300" algn="l"/>
              </a:tabLst>
            </a:pPr>
            <a:r>
              <a:rPr dirty="0" sz="1800" spc="-95">
                <a:latin typeface="Arial"/>
                <a:cs typeface="Arial"/>
              </a:rPr>
              <a:t>Examining</a:t>
            </a:r>
            <a:r>
              <a:rPr dirty="0" sz="1800" spc="-3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court’s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ts val="2055"/>
              </a:lnSpc>
            </a:pPr>
            <a:r>
              <a:rPr dirty="0" sz="1800" spc="-10">
                <a:latin typeface="Arial"/>
                <a:cs typeface="Arial"/>
              </a:rPr>
              <a:t>accountability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537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30"/>
              </a:spcBef>
            </a:pPr>
            <a:r>
              <a:rPr dirty="0" sz="4400" spc="-260"/>
              <a:t>Common</a:t>
            </a:r>
            <a:r>
              <a:rPr dirty="0" sz="4400" spc="-430"/>
              <a:t> </a:t>
            </a:r>
            <a:r>
              <a:rPr dirty="0" sz="4400" spc="-625"/>
              <a:t>HR</a:t>
            </a:r>
            <a:r>
              <a:rPr dirty="0" sz="4400" spc="-250"/>
              <a:t> </a:t>
            </a:r>
            <a:r>
              <a:rPr dirty="0" sz="4400" spc="-345"/>
              <a:t>Issues</a:t>
            </a:r>
            <a:r>
              <a:rPr dirty="0" sz="4400" spc="-295"/>
              <a:t> </a:t>
            </a:r>
            <a:r>
              <a:rPr dirty="0" sz="4400" spc="-170"/>
              <a:t>Court</a:t>
            </a:r>
            <a:r>
              <a:rPr dirty="0" sz="4400" spc="-325"/>
              <a:t> </a:t>
            </a:r>
            <a:r>
              <a:rPr dirty="0" sz="4400" spc="-254"/>
              <a:t>Managers</a:t>
            </a:r>
            <a:r>
              <a:rPr dirty="0" sz="4400" spc="-360"/>
              <a:t> </a:t>
            </a:r>
            <a:r>
              <a:rPr dirty="0" sz="4400" spc="-390"/>
              <a:t>Face: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1375028" y="1778926"/>
            <a:ext cx="3878579" cy="349821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00"/>
              </a:spcBef>
              <a:buChar char="•"/>
              <a:tabLst>
                <a:tab pos="240665" algn="l"/>
              </a:tabLst>
            </a:pPr>
            <a:r>
              <a:rPr dirty="0" sz="2400" spc="-125">
                <a:latin typeface="Arial"/>
                <a:cs typeface="Arial"/>
              </a:rPr>
              <a:t>No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commitment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1300" algn="l"/>
              </a:tabLst>
            </a:pPr>
            <a:r>
              <a:rPr dirty="0" sz="2400" spc="-45">
                <a:latin typeface="Arial"/>
                <a:cs typeface="Arial"/>
              </a:rPr>
              <a:t>Not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enough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personnel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Char char="•"/>
              <a:tabLst>
                <a:tab pos="241300" algn="l"/>
              </a:tabLst>
            </a:pPr>
            <a:r>
              <a:rPr dirty="0" sz="2400" spc="-160">
                <a:latin typeface="Arial"/>
                <a:cs typeface="Arial"/>
              </a:rPr>
              <a:t>Low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morale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95"/>
              </a:spcBef>
              <a:buChar char="•"/>
              <a:tabLst>
                <a:tab pos="240665" algn="l"/>
              </a:tabLst>
            </a:pPr>
            <a:r>
              <a:rPr dirty="0" sz="2400" spc="-160">
                <a:latin typeface="Arial"/>
                <a:cs typeface="Arial"/>
              </a:rPr>
              <a:t>Low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pay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1300" algn="l"/>
              </a:tabLst>
            </a:pPr>
            <a:r>
              <a:rPr dirty="0" sz="2400" spc="-220">
                <a:latin typeface="Arial"/>
                <a:cs typeface="Arial"/>
              </a:rPr>
              <a:t>Lack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training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1300" algn="l"/>
              </a:tabLst>
            </a:pPr>
            <a:r>
              <a:rPr dirty="0" sz="2400" spc="-135">
                <a:latin typeface="Arial"/>
                <a:cs typeface="Arial"/>
              </a:rPr>
              <a:t>No</a:t>
            </a:r>
            <a:r>
              <a:rPr dirty="0" sz="2400" spc="-100">
                <a:latin typeface="Arial"/>
                <a:cs typeface="Arial"/>
              </a:rPr>
              <a:t> knowledge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of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ts val="2755"/>
              </a:lnSpc>
              <a:spcBef>
                <a:spcPts val="200"/>
              </a:spcBef>
              <a:buChar char="•"/>
              <a:tabLst>
                <a:tab pos="240665" algn="l"/>
              </a:tabLst>
            </a:pPr>
            <a:r>
              <a:rPr dirty="0" sz="2400" spc="-225">
                <a:latin typeface="Arial"/>
                <a:cs typeface="Arial"/>
              </a:rPr>
              <a:t>Lack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written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policies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755"/>
              </a:lnSpc>
            </a:pPr>
            <a:r>
              <a:rPr dirty="0" sz="2400" spc="-10">
                <a:latin typeface="Arial"/>
                <a:cs typeface="Arial"/>
              </a:rPr>
              <a:t>procedures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1300" algn="l"/>
              </a:tabLst>
            </a:pPr>
            <a:r>
              <a:rPr dirty="0" sz="2400" spc="-105">
                <a:latin typeface="Arial"/>
                <a:cs typeface="Arial"/>
              </a:rPr>
              <a:t>Unstable</a:t>
            </a:r>
            <a:r>
              <a:rPr dirty="0" sz="2400" spc="-254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upper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55765" y="2593194"/>
            <a:ext cx="5001895" cy="233426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5"/>
              </a:spcBef>
              <a:buChar char="•"/>
              <a:tabLst>
                <a:tab pos="240665" algn="l"/>
              </a:tabLst>
            </a:pPr>
            <a:r>
              <a:rPr dirty="0" sz="2750" spc="-120">
                <a:latin typeface="Arial"/>
                <a:cs typeface="Arial"/>
              </a:rPr>
              <a:t>How</a:t>
            </a:r>
            <a:r>
              <a:rPr dirty="0" sz="2750" spc="-130">
                <a:latin typeface="Arial"/>
                <a:cs typeface="Arial"/>
              </a:rPr>
              <a:t> </a:t>
            </a:r>
            <a:r>
              <a:rPr dirty="0" sz="2750" spc="-60">
                <a:latin typeface="Arial"/>
                <a:cs typeface="Arial"/>
              </a:rPr>
              <a:t>do</a:t>
            </a:r>
            <a:r>
              <a:rPr dirty="0" sz="2750" spc="-90">
                <a:latin typeface="Arial"/>
                <a:cs typeface="Arial"/>
              </a:rPr>
              <a:t> </a:t>
            </a:r>
            <a:r>
              <a:rPr dirty="0" sz="2750" spc="-85">
                <a:latin typeface="Arial"/>
                <a:cs typeface="Arial"/>
              </a:rPr>
              <a:t>you</a:t>
            </a:r>
            <a:r>
              <a:rPr dirty="0" sz="2750" spc="-200">
                <a:latin typeface="Arial"/>
                <a:cs typeface="Arial"/>
              </a:rPr>
              <a:t> </a:t>
            </a:r>
            <a:r>
              <a:rPr dirty="0" sz="2750" spc="-20">
                <a:latin typeface="Arial"/>
                <a:cs typeface="Arial"/>
              </a:rPr>
              <a:t>know?</a:t>
            </a:r>
            <a:endParaRPr sz="2750">
              <a:latin typeface="Arial"/>
              <a:cs typeface="Arial"/>
            </a:endParaRPr>
          </a:p>
          <a:p>
            <a:pPr marL="241300" marR="332105" indent="-229235">
              <a:lnSpc>
                <a:spcPts val="3000"/>
              </a:lnSpc>
              <a:spcBef>
                <a:spcPts val="1105"/>
              </a:spcBef>
              <a:buChar char="•"/>
              <a:tabLst>
                <a:tab pos="241300" algn="l"/>
              </a:tabLst>
            </a:pPr>
            <a:r>
              <a:rPr dirty="0" sz="2750" spc="-200">
                <a:latin typeface="Arial"/>
                <a:cs typeface="Arial"/>
              </a:rPr>
              <a:t>Is</a:t>
            </a:r>
            <a:r>
              <a:rPr dirty="0" sz="2750" spc="-130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the</a:t>
            </a:r>
            <a:r>
              <a:rPr dirty="0" sz="2750" spc="-130">
                <a:latin typeface="Arial"/>
                <a:cs typeface="Arial"/>
              </a:rPr>
              <a:t> </a:t>
            </a:r>
            <a:r>
              <a:rPr dirty="0" sz="2750" spc="-175">
                <a:latin typeface="Arial"/>
                <a:cs typeface="Arial"/>
              </a:rPr>
              <a:t>system</a:t>
            </a:r>
            <a:r>
              <a:rPr dirty="0" sz="2750" spc="-65">
                <a:latin typeface="Arial"/>
                <a:cs typeface="Arial"/>
              </a:rPr>
              <a:t> </a:t>
            </a:r>
            <a:r>
              <a:rPr dirty="0" sz="2750" spc="-50">
                <a:latin typeface="Arial"/>
                <a:cs typeface="Arial"/>
              </a:rPr>
              <a:t>mentoring</a:t>
            </a:r>
            <a:r>
              <a:rPr dirty="0" sz="2750" spc="-30">
                <a:latin typeface="Arial"/>
                <a:cs typeface="Arial"/>
              </a:rPr>
              <a:t> </a:t>
            </a:r>
            <a:r>
              <a:rPr dirty="0" sz="2750" spc="-10">
                <a:latin typeface="Arial"/>
                <a:cs typeface="Arial"/>
              </a:rPr>
              <a:t>future </a:t>
            </a:r>
            <a:r>
              <a:rPr dirty="0" sz="2750" spc="-20">
                <a:latin typeface="Arial"/>
                <a:cs typeface="Arial"/>
              </a:rPr>
              <a:t>court</a:t>
            </a:r>
            <a:r>
              <a:rPr dirty="0" sz="2750" spc="-150">
                <a:latin typeface="Arial"/>
                <a:cs typeface="Arial"/>
              </a:rPr>
              <a:t> </a:t>
            </a:r>
            <a:r>
              <a:rPr dirty="0" sz="2750" spc="-40">
                <a:latin typeface="Arial"/>
                <a:cs typeface="Arial"/>
              </a:rPr>
              <a:t>leaders?</a:t>
            </a:r>
            <a:endParaRPr sz="2750">
              <a:latin typeface="Arial"/>
              <a:cs typeface="Arial"/>
            </a:endParaRPr>
          </a:p>
          <a:p>
            <a:pPr marL="241300" marR="5080" indent="-229235">
              <a:lnSpc>
                <a:spcPts val="3000"/>
              </a:lnSpc>
              <a:spcBef>
                <a:spcPts val="1060"/>
              </a:spcBef>
              <a:buChar char="•"/>
              <a:tabLst>
                <a:tab pos="241300" algn="l"/>
              </a:tabLst>
            </a:pPr>
            <a:r>
              <a:rPr dirty="0" sz="2750" spc="-130">
                <a:latin typeface="Arial"/>
                <a:cs typeface="Arial"/>
              </a:rPr>
              <a:t>Conduct</a:t>
            </a:r>
            <a:r>
              <a:rPr dirty="0" sz="2750" spc="-60">
                <a:latin typeface="Arial"/>
                <a:cs typeface="Arial"/>
              </a:rPr>
              <a:t> </a:t>
            </a:r>
            <a:r>
              <a:rPr dirty="0" sz="2750" spc="-220">
                <a:latin typeface="Arial"/>
                <a:cs typeface="Arial"/>
              </a:rPr>
              <a:t>a</a:t>
            </a:r>
            <a:r>
              <a:rPr dirty="0" sz="2750" spc="-80">
                <a:latin typeface="Arial"/>
                <a:cs typeface="Arial"/>
              </a:rPr>
              <a:t> </a:t>
            </a:r>
            <a:r>
              <a:rPr dirty="0" sz="2750" spc="-114">
                <a:latin typeface="Arial"/>
                <a:cs typeface="Arial"/>
              </a:rPr>
              <a:t>self-</a:t>
            </a:r>
            <a:r>
              <a:rPr dirty="0" sz="2750" spc="-155">
                <a:latin typeface="Arial"/>
                <a:cs typeface="Arial"/>
              </a:rPr>
              <a:t>assessment</a:t>
            </a:r>
            <a:r>
              <a:rPr dirty="0" sz="2750" spc="45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of</a:t>
            </a:r>
            <a:r>
              <a:rPr dirty="0" sz="2750" spc="-190">
                <a:latin typeface="Arial"/>
                <a:cs typeface="Arial"/>
              </a:rPr>
              <a:t> </a:t>
            </a:r>
            <a:r>
              <a:rPr dirty="0" sz="2750" spc="-25">
                <a:latin typeface="Arial"/>
                <a:cs typeface="Arial"/>
              </a:rPr>
              <a:t>the </a:t>
            </a:r>
            <a:r>
              <a:rPr dirty="0" sz="2750" spc="-10">
                <a:latin typeface="Arial"/>
                <a:cs typeface="Arial"/>
              </a:rPr>
              <a:t>court.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1440" rIns="0" bIns="0" rtlCol="0" vert="horz">
            <a:spAutoFit/>
          </a:bodyPr>
          <a:lstStyle/>
          <a:p>
            <a:pPr algn="just" marL="12700" marR="5080">
              <a:lnSpc>
                <a:spcPct val="90500"/>
              </a:lnSpc>
              <a:spcBef>
                <a:spcPts val="720"/>
              </a:spcBef>
            </a:pPr>
            <a:r>
              <a:rPr dirty="0" sz="5150" spc="-825"/>
              <a:t>EFFECTIVE</a:t>
            </a:r>
            <a:r>
              <a:rPr dirty="0" sz="5150" spc="465"/>
              <a:t> </a:t>
            </a:r>
            <a:r>
              <a:rPr dirty="0" sz="5150" spc="-780"/>
              <a:t>COURT </a:t>
            </a:r>
            <a:r>
              <a:rPr dirty="0" sz="5150" spc="-550"/>
              <a:t>ADMINISTRATION </a:t>
            </a:r>
            <a:r>
              <a:rPr dirty="0" sz="5150" spc="-509"/>
              <a:t>AND</a:t>
            </a:r>
            <a:r>
              <a:rPr dirty="0" sz="5150" spc="-225"/>
              <a:t> </a:t>
            </a:r>
            <a:r>
              <a:rPr dirty="0" sz="5150" spc="-750"/>
              <a:t>OPERATIONS</a:t>
            </a:r>
            <a:endParaRPr sz="5150"/>
          </a:p>
        </p:txBody>
      </p:sp>
      <p:sp>
        <p:nvSpPr>
          <p:cNvPr id="3" name="object 3" descr=""/>
          <p:cNvSpPr txBox="1"/>
          <p:nvPr/>
        </p:nvSpPr>
        <p:spPr>
          <a:xfrm>
            <a:off x="6451219" y="4053204"/>
            <a:ext cx="278447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114">
                <a:latin typeface="Arial"/>
                <a:cs typeface="Arial"/>
              </a:rPr>
              <a:t>Hon.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Ramona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320">
                <a:latin typeface="Arial"/>
                <a:cs typeface="Arial"/>
              </a:rPr>
              <a:t>F.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Tsosie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239" y="1760219"/>
            <a:ext cx="4717865" cy="2914649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6172200"/>
            <a:ext cx="6010275" cy="685800"/>
          </a:xfrm>
          <a:custGeom>
            <a:avLst/>
            <a:gdLst/>
            <a:ahLst/>
            <a:cxnLst/>
            <a:rect l="l" t="t" r="r" b="b"/>
            <a:pathLst>
              <a:path w="6010275" h="685800">
                <a:moveTo>
                  <a:pt x="6010275" y="0"/>
                </a:moveTo>
                <a:lnTo>
                  <a:pt x="0" y="0"/>
                </a:lnTo>
                <a:lnTo>
                  <a:pt x="0" y="685800"/>
                </a:lnTo>
                <a:lnTo>
                  <a:pt x="6010275" y="685800"/>
                </a:lnTo>
                <a:lnTo>
                  <a:pt x="6010275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576069" y="6204584"/>
            <a:ext cx="2794000" cy="42037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822960" marR="5080" indent="-810260">
              <a:lnSpc>
                <a:spcPct val="105200"/>
              </a:lnSpc>
              <a:spcBef>
                <a:spcPts val="45"/>
              </a:spcBef>
            </a:pPr>
            <a:r>
              <a:rPr dirty="0" sz="1250" spc="135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125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30">
                <a:solidFill>
                  <a:srgbClr val="FFFFFF"/>
                </a:solidFill>
                <a:latin typeface="Arial"/>
                <a:cs typeface="Arial"/>
              </a:rPr>
              <a:t>2024 </a:t>
            </a:r>
            <a:r>
              <a:rPr dirty="0" sz="1250" spc="-135">
                <a:solidFill>
                  <a:srgbClr val="FFFFFF"/>
                </a:solidFill>
                <a:latin typeface="Arial"/>
                <a:cs typeface="Arial"/>
              </a:rPr>
              <a:t>Sage</a:t>
            </a:r>
            <a:r>
              <a:rPr dirty="0" sz="12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45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dirty="0" sz="12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45">
                <a:solidFill>
                  <a:srgbClr val="FFFFFF"/>
                </a:solidFill>
                <a:latin typeface="Arial"/>
                <a:cs typeface="Arial"/>
              </a:rPr>
              <a:t>Consultants</a:t>
            </a:r>
            <a:r>
              <a:rPr dirty="0" sz="12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140">
                <a:solidFill>
                  <a:srgbClr val="FFFFFF"/>
                </a:solidFill>
                <a:latin typeface="Arial"/>
                <a:cs typeface="Arial"/>
              </a:rPr>
              <a:t>LLC </a:t>
            </a:r>
            <a:r>
              <a:rPr dirty="0" sz="1250" spc="-1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12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2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12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FFFFFF"/>
                </a:solidFill>
                <a:latin typeface="Arial"/>
                <a:cs typeface="Arial"/>
              </a:rPr>
              <a:t>reserved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525"/>
            <a:ext cx="12192000" cy="2362200"/>
          </a:xfrm>
          <a:custGeom>
            <a:avLst/>
            <a:gdLst/>
            <a:ahLst/>
            <a:cxnLst/>
            <a:rect l="l" t="t" r="r" b="b"/>
            <a:pathLst>
              <a:path w="12192000" h="2362200">
                <a:moveTo>
                  <a:pt x="12192000" y="0"/>
                </a:moveTo>
                <a:lnTo>
                  <a:pt x="0" y="0"/>
                </a:lnTo>
                <a:lnTo>
                  <a:pt x="0" y="2362200"/>
                </a:lnTo>
                <a:lnTo>
                  <a:pt x="170446" y="2273300"/>
                </a:lnTo>
                <a:lnTo>
                  <a:pt x="241949" y="2247900"/>
                </a:lnTo>
                <a:lnTo>
                  <a:pt x="302992" y="2209800"/>
                </a:lnTo>
                <a:lnTo>
                  <a:pt x="352685" y="2184400"/>
                </a:lnTo>
                <a:lnTo>
                  <a:pt x="390135" y="2171700"/>
                </a:lnTo>
                <a:lnTo>
                  <a:pt x="414450" y="2159000"/>
                </a:lnTo>
                <a:lnTo>
                  <a:pt x="424738" y="2159000"/>
                </a:lnTo>
                <a:lnTo>
                  <a:pt x="484677" y="2146300"/>
                </a:lnTo>
                <a:lnTo>
                  <a:pt x="537682" y="2133600"/>
                </a:lnTo>
                <a:lnTo>
                  <a:pt x="585171" y="2108200"/>
                </a:lnTo>
                <a:lnTo>
                  <a:pt x="628557" y="2082800"/>
                </a:lnTo>
                <a:lnTo>
                  <a:pt x="669259" y="2070100"/>
                </a:lnTo>
                <a:lnTo>
                  <a:pt x="748271" y="2019300"/>
                </a:lnTo>
                <a:lnTo>
                  <a:pt x="789835" y="1993900"/>
                </a:lnTo>
                <a:lnTo>
                  <a:pt x="832991" y="1968500"/>
                </a:lnTo>
                <a:lnTo>
                  <a:pt x="878514" y="1943100"/>
                </a:lnTo>
                <a:lnTo>
                  <a:pt x="927182" y="1930400"/>
                </a:lnTo>
                <a:lnTo>
                  <a:pt x="979770" y="1905000"/>
                </a:lnTo>
                <a:lnTo>
                  <a:pt x="1037056" y="1892300"/>
                </a:lnTo>
                <a:lnTo>
                  <a:pt x="1321295" y="1892300"/>
                </a:lnTo>
                <a:lnTo>
                  <a:pt x="1367028" y="1879600"/>
                </a:lnTo>
                <a:lnTo>
                  <a:pt x="1425284" y="1879600"/>
                </a:lnTo>
                <a:lnTo>
                  <a:pt x="1591603" y="1841500"/>
                </a:lnTo>
                <a:lnTo>
                  <a:pt x="1644363" y="1841500"/>
                </a:lnTo>
                <a:lnTo>
                  <a:pt x="1746107" y="1816100"/>
                </a:lnTo>
                <a:lnTo>
                  <a:pt x="1795174" y="1790700"/>
                </a:lnTo>
                <a:lnTo>
                  <a:pt x="1935645" y="1752600"/>
                </a:lnTo>
                <a:lnTo>
                  <a:pt x="1980362" y="1727200"/>
                </a:lnTo>
                <a:lnTo>
                  <a:pt x="2024094" y="1714500"/>
                </a:lnTo>
                <a:lnTo>
                  <a:pt x="2066881" y="1689100"/>
                </a:lnTo>
                <a:lnTo>
                  <a:pt x="2108765" y="1663700"/>
                </a:lnTo>
                <a:lnTo>
                  <a:pt x="2149787" y="1638300"/>
                </a:lnTo>
                <a:lnTo>
                  <a:pt x="2189988" y="1625600"/>
                </a:lnTo>
                <a:lnTo>
                  <a:pt x="2232689" y="1600200"/>
                </a:lnTo>
                <a:lnTo>
                  <a:pt x="2279194" y="1574800"/>
                </a:lnTo>
                <a:lnTo>
                  <a:pt x="2324377" y="1549400"/>
                </a:lnTo>
                <a:lnTo>
                  <a:pt x="2363110" y="1524000"/>
                </a:lnTo>
                <a:lnTo>
                  <a:pt x="2390267" y="1498600"/>
                </a:lnTo>
                <a:lnTo>
                  <a:pt x="2403602" y="1485900"/>
                </a:lnTo>
                <a:lnTo>
                  <a:pt x="2419794" y="1460500"/>
                </a:lnTo>
                <a:lnTo>
                  <a:pt x="2438558" y="1447800"/>
                </a:lnTo>
                <a:lnTo>
                  <a:pt x="2459609" y="1435100"/>
                </a:lnTo>
                <a:lnTo>
                  <a:pt x="2503297" y="1422400"/>
                </a:lnTo>
                <a:lnTo>
                  <a:pt x="2511171" y="1422400"/>
                </a:lnTo>
                <a:lnTo>
                  <a:pt x="2527157" y="1409700"/>
                </a:lnTo>
                <a:lnTo>
                  <a:pt x="2614422" y="1409700"/>
                </a:lnTo>
                <a:lnTo>
                  <a:pt x="2676652" y="1397000"/>
                </a:lnTo>
                <a:lnTo>
                  <a:pt x="2705707" y="1397000"/>
                </a:lnTo>
                <a:lnTo>
                  <a:pt x="2734214" y="1384300"/>
                </a:lnTo>
                <a:lnTo>
                  <a:pt x="2788539" y="1384300"/>
                </a:lnTo>
                <a:lnTo>
                  <a:pt x="2812796" y="1371600"/>
                </a:lnTo>
                <a:lnTo>
                  <a:pt x="3415472" y="1371600"/>
                </a:lnTo>
                <a:lnTo>
                  <a:pt x="3424936" y="1358900"/>
                </a:lnTo>
                <a:lnTo>
                  <a:pt x="12192000" y="1358900"/>
                </a:lnTo>
                <a:lnTo>
                  <a:pt x="12192000" y="0"/>
                </a:lnTo>
                <a:close/>
              </a:path>
              <a:path w="12192000" h="2362200">
                <a:moveTo>
                  <a:pt x="1321295" y="1892300"/>
                </a:moveTo>
                <a:lnTo>
                  <a:pt x="1106635" y="1892300"/>
                </a:lnTo>
                <a:lnTo>
                  <a:pt x="1113171" y="1905000"/>
                </a:lnTo>
                <a:lnTo>
                  <a:pt x="1108805" y="1917700"/>
                </a:lnTo>
                <a:lnTo>
                  <a:pt x="1099486" y="1930400"/>
                </a:lnTo>
                <a:lnTo>
                  <a:pt x="1091163" y="1943100"/>
                </a:lnTo>
                <a:lnTo>
                  <a:pt x="1089786" y="1955800"/>
                </a:lnTo>
                <a:lnTo>
                  <a:pt x="1101305" y="1968500"/>
                </a:lnTo>
                <a:lnTo>
                  <a:pt x="1144836" y="1943100"/>
                </a:lnTo>
                <a:lnTo>
                  <a:pt x="1321295" y="1892300"/>
                </a:lnTo>
                <a:close/>
              </a:path>
              <a:path w="12192000" h="2362200">
                <a:moveTo>
                  <a:pt x="5750560" y="1739900"/>
                </a:moveTo>
                <a:lnTo>
                  <a:pt x="5364019" y="1739900"/>
                </a:lnTo>
                <a:lnTo>
                  <a:pt x="5370371" y="1765300"/>
                </a:lnTo>
                <a:lnTo>
                  <a:pt x="5371211" y="1790700"/>
                </a:lnTo>
                <a:lnTo>
                  <a:pt x="5365748" y="1816100"/>
                </a:lnTo>
                <a:lnTo>
                  <a:pt x="5352557" y="1841500"/>
                </a:lnTo>
                <a:lnTo>
                  <a:pt x="5347011" y="1866900"/>
                </a:lnTo>
                <a:lnTo>
                  <a:pt x="5364480" y="1892300"/>
                </a:lnTo>
                <a:lnTo>
                  <a:pt x="5401335" y="1892300"/>
                </a:lnTo>
                <a:lnTo>
                  <a:pt x="5424820" y="1879600"/>
                </a:lnTo>
                <a:lnTo>
                  <a:pt x="5441471" y="1854200"/>
                </a:lnTo>
                <a:lnTo>
                  <a:pt x="5457825" y="1841500"/>
                </a:lnTo>
                <a:lnTo>
                  <a:pt x="5494899" y="1816100"/>
                </a:lnTo>
                <a:lnTo>
                  <a:pt x="5534622" y="1790700"/>
                </a:lnTo>
                <a:lnTo>
                  <a:pt x="5578522" y="1765300"/>
                </a:lnTo>
                <a:lnTo>
                  <a:pt x="5628127" y="1752600"/>
                </a:lnTo>
                <a:lnTo>
                  <a:pt x="5684963" y="1752600"/>
                </a:lnTo>
                <a:lnTo>
                  <a:pt x="5750560" y="1739900"/>
                </a:lnTo>
                <a:close/>
              </a:path>
              <a:path w="12192000" h="2362200">
                <a:moveTo>
                  <a:pt x="8529542" y="1739900"/>
                </a:moveTo>
                <a:lnTo>
                  <a:pt x="8147568" y="1739900"/>
                </a:lnTo>
                <a:lnTo>
                  <a:pt x="8205713" y="1752600"/>
                </a:lnTo>
                <a:lnTo>
                  <a:pt x="8257327" y="1765300"/>
                </a:lnTo>
                <a:lnTo>
                  <a:pt x="8303529" y="1778000"/>
                </a:lnTo>
                <a:lnTo>
                  <a:pt x="8345439" y="1803400"/>
                </a:lnTo>
                <a:lnTo>
                  <a:pt x="8384177" y="1816100"/>
                </a:lnTo>
                <a:lnTo>
                  <a:pt x="8420862" y="1841500"/>
                </a:lnTo>
                <a:lnTo>
                  <a:pt x="8439838" y="1854200"/>
                </a:lnTo>
                <a:lnTo>
                  <a:pt x="8459136" y="1879600"/>
                </a:lnTo>
                <a:lnTo>
                  <a:pt x="8486316" y="1892300"/>
                </a:lnTo>
                <a:lnTo>
                  <a:pt x="8528939" y="1892300"/>
                </a:lnTo>
                <a:lnTo>
                  <a:pt x="8549213" y="1866900"/>
                </a:lnTo>
                <a:lnTo>
                  <a:pt x="8542829" y="1841500"/>
                </a:lnTo>
                <a:lnTo>
                  <a:pt x="8527563" y="1816100"/>
                </a:lnTo>
                <a:lnTo>
                  <a:pt x="8521192" y="1790700"/>
                </a:lnTo>
                <a:lnTo>
                  <a:pt x="8522164" y="1765300"/>
                </a:lnTo>
                <a:lnTo>
                  <a:pt x="8529542" y="1739900"/>
                </a:lnTo>
                <a:close/>
              </a:path>
              <a:path w="12192000" h="2362200">
                <a:moveTo>
                  <a:pt x="6025348" y="1828800"/>
                </a:moveTo>
                <a:lnTo>
                  <a:pt x="5986621" y="1828800"/>
                </a:lnTo>
                <a:lnTo>
                  <a:pt x="5996658" y="1841500"/>
                </a:lnTo>
                <a:lnTo>
                  <a:pt x="6009386" y="1841500"/>
                </a:lnTo>
                <a:lnTo>
                  <a:pt x="6025348" y="1828800"/>
                </a:lnTo>
                <a:close/>
              </a:path>
              <a:path w="12192000" h="2362200">
                <a:moveTo>
                  <a:pt x="7808341" y="1828800"/>
                </a:moveTo>
                <a:lnTo>
                  <a:pt x="7763402" y="1828800"/>
                </a:lnTo>
                <a:lnTo>
                  <a:pt x="7781925" y="1841500"/>
                </a:lnTo>
                <a:lnTo>
                  <a:pt x="7796716" y="1841500"/>
                </a:lnTo>
                <a:lnTo>
                  <a:pt x="7808341" y="1828800"/>
                </a:lnTo>
                <a:close/>
              </a:path>
              <a:path w="12192000" h="2362200">
                <a:moveTo>
                  <a:pt x="6373758" y="1739900"/>
                </a:moveTo>
                <a:lnTo>
                  <a:pt x="5857569" y="1739900"/>
                </a:lnTo>
                <a:lnTo>
                  <a:pt x="5902547" y="1752600"/>
                </a:lnTo>
                <a:lnTo>
                  <a:pt x="5938868" y="1765300"/>
                </a:lnTo>
                <a:lnTo>
                  <a:pt x="5964302" y="1790700"/>
                </a:lnTo>
                <a:lnTo>
                  <a:pt x="5976620" y="1816100"/>
                </a:lnTo>
                <a:lnTo>
                  <a:pt x="5979775" y="1828800"/>
                </a:lnTo>
                <a:lnTo>
                  <a:pt x="6041072" y="1828800"/>
                </a:lnTo>
                <a:lnTo>
                  <a:pt x="6056034" y="1816100"/>
                </a:lnTo>
                <a:lnTo>
                  <a:pt x="6069711" y="1816100"/>
                </a:lnTo>
                <a:lnTo>
                  <a:pt x="6114583" y="1790700"/>
                </a:lnTo>
                <a:lnTo>
                  <a:pt x="6163706" y="1778000"/>
                </a:lnTo>
                <a:lnTo>
                  <a:pt x="6215997" y="1765300"/>
                </a:lnTo>
                <a:lnTo>
                  <a:pt x="6270371" y="1765300"/>
                </a:lnTo>
                <a:lnTo>
                  <a:pt x="6305309" y="1752600"/>
                </a:lnTo>
                <a:lnTo>
                  <a:pt x="6339855" y="1752600"/>
                </a:lnTo>
                <a:lnTo>
                  <a:pt x="6373758" y="1739900"/>
                </a:lnTo>
                <a:close/>
              </a:path>
              <a:path w="12192000" h="2362200">
                <a:moveTo>
                  <a:pt x="7886285" y="1752600"/>
                </a:moveTo>
                <a:lnTo>
                  <a:pt x="7439153" y="1752600"/>
                </a:lnTo>
                <a:lnTo>
                  <a:pt x="7530182" y="1765300"/>
                </a:lnTo>
                <a:lnTo>
                  <a:pt x="7579340" y="1778000"/>
                </a:lnTo>
                <a:lnTo>
                  <a:pt x="7626481" y="1778000"/>
                </a:lnTo>
                <a:lnTo>
                  <a:pt x="7670945" y="1790700"/>
                </a:lnTo>
                <a:lnTo>
                  <a:pt x="7712075" y="1816100"/>
                </a:lnTo>
                <a:lnTo>
                  <a:pt x="7727882" y="1816100"/>
                </a:lnTo>
                <a:lnTo>
                  <a:pt x="7745190" y="1828800"/>
                </a:lnTo>
                <a:lnTo>
                  <a:pt x="7816250" y="1828800"/>
                </a:lnTo>
                <a:lnTo>
                  <a:pt x="7819898" y="1816100"/>
                </a:lnTo>
                <a:lnTo>
                  <a:pt x="7831151" y="1790700"/>
                </a:lnTo>
                <a:lnTo>
                  <a:pt x="7853819" y="1765300"/>
                </a:lnTo>
                <a:lnTo>
                  <a:pt x="7886285" y="1752600"/>
                </a:lnTo>
                <a:close/>
              </a:path>
              <a:path w="12192000" h="2362200">
                <a:moveTo>
                  <a:pt x="9908555" y="1562100"/>
                </a:moveTo>
                <a:lnTo>
                  <a:pt x="4153003" y="1562100"/>
                </a:lnTo>
                <a:lnTo>
                  <a:pt x="4190388" y="1574800"/>
                </a:lnTo>
                <a:lnTo>
                  <a:pt x="4215532" y="1587500"/>
                </a:lnTo>
                <a:lnTo>
                  <a:pt x="4233672" y="1612900"/>
                </a:lnTo>
                <a:lnTo>
                  <a:pt x="4248973" y="1663700"/>
                </a:lnTo>
                <a:lnTo>
                  <a:pt x="4260643" y="1701800"/>
                </a:lnTo>
                <a:lnTo>
                  <a:pt x="4277052" y="1752600"/>
                </a:lnTo>
                <a:lnTo>
                  <a:pt x="4306570" y="1790700"/>
                </a:lnTo>
                <a:lnTo>
                  <a:pt x="4410460" y="1765300"/>
                </a:lnTo>
                <a:lnTo>
                  <a:pt x="4462416" y="1765300"/>
                </a:lnTo>
                <a:lnTo>
                  <a:pt x="4564013" y="1739900"/>
                </a:lnTo>
                <a:lnTo>
                  <a:pt x="4612718" y="1727200"/>
                </a:lnTo>
                <a:lnTo>
                  <a:pt x="4659404" y="1714500"/>
                </a:lnTo>
                <a:lnTo>
                  <a:pt x="4703603" y="1701800"/>
                </a:lnTo>
                <a:lnTo>
                  <a:pt x="4744848" y="1689100"/>
                </a:lnTo>
                <a:lnTo>
                  <a:pt x="4782670" y="1663700"/>
                </a:lnTo>
                <a:lnTo>
                  <a:pt x="4816602" y="1638300"/>
                </a:lnTo>
                <a:lnTo>
                  <a:pt x="4836219" y="1625600"/>
                </a:lnTo>
                <a:lnTo>
                  <a:pt x="9834388" y="1625600"/>
                </a:lnTo>
                <a:lnTo>
                  <a:pt x="9838817" y="1612900"/>
                </a:lnTo>
                <a:lnTo>
                  <a:pt x="9855976" y="1587500"/>
                </a:lnTo>
                <a:lnTo>
                  <a:pt x="9878050" y="1574800"/>
                </a:lnTo>
                <a:lnTo>
                  <a:pt x="9908555" y="1562100"/>
                </a:lnTo>
                <a:close/>
              </a:path>
              <a:path w="12192000" h="2362200">
                <a:moveTo>
                  <a:pt x="9834388" y="1625600"/>
                </a:moveTo>
                <a:lnTo>
                  <a:pt x="9140926" y="1625600"/>
                </a:lnTo>
                <a:lnTo>
                  <a:pt x="9163685" y="1638300"/>
                </a:lnTo>
                <a:lnTo>
                  <a:pt x="9199519" y="1663700"/>
                </a:lnTo>
                <a:lnTo>
                  <a:pt x="9239180" y="1676400"/>
                </a:lnTo>
                <a:lnTo>
                  <a:pt x="9282251" y="1701800"/>
                </a:lnTo>
                <a:lnTo>
                  <a:pt x="9328314" y="1714500"/>
                </a:lnTo>
                <a:lnTo>
                  <a:pt x="9376953" y="1727200"/>
                </a:lnTo>
                <a:lnTo>
                  <a:pt x="9480287" y="1752600"/>
                </a:lnTo>
                <a:lnTo>
                  <a:pt x="9534148" y="1752600"/>
                </a:lnTo>
                <a:lnTo>
                  <a:pt x="9644174" y="1778000"/>
                </a:lnTo>
                <a:lnTo>
                  <a:pt x="9699504" y="1778000"/>
                </a:lnTo>
                <a:lnTo>
                  <a:pt x="9754489" y="1790700"/>
                </a:lnTo>
                <a:lnTo>
                  <a:pt x="9788632" y="1752600"/>
                </a:lnTo>
                <a:lnTo>
                  <a:pt x="9807606" y="1701800"/>
                </a:lnTo>
                <a:lnTo>
                  <a:pt x="9821104" y="1663700"/>
                </a:lnTo>
                <a:lnTo>
                  <a:pt x="9834388" y="1625600"/>
                </a:lnTo>
                <a:close/>
              </a:path>
              <a:path w="12192000" h="2362200">
                <a:moveTo>
                  <a:pt x="6877558" y="1739900"/>
                </a:moveTo>
                <a:lnTo>
                  <a:pt x="6790118" y="1739900"/>
                </a:lnTo>
                <a:lnTo>
                  <a:pt x="6797960" y="1752600"/>
                </a:lnTo>
                <a:lnTo>
                  <a:pt x="6806946" y="1765300"/>
                </a:lnTo>
                <a:lnTo>
                  <a:pt x="6858127" y="1765300"/>
                </a:lnTo>
                <a:lnTo>
                  <a:pt x="6868485" y="1752600"/>
                </a:lnTo>
                <a:lnTo>
                  <a:pt x="6877558" y="1739900"/>
                </a:lnTo>
                <a:close/>
              </a:path>
              <a:path w="12192000" h="2362200">
                <a:moveTo>
                  <a:pt x="8777546" y="1651000"/>
                </a:moveTo>
                <a:lnTo>
                  <a:pt x="5133611" y="1651000"/>
                </a:lnTo>
                <a:lnTo>
                  <a:pt x="5172244" y="1663700"/>
                </a:lnTo>
                <a:lnTo>
                  <a:pt x="5202260" y="1676400"/>
                </a:lnTo>
                <a:lnTo>
                  <a:pt x="5220648" y="1701800"/>
                </a:lnTo>
                <a:lnTo>
                  <a:pt x="5224399" y="1727200"/>
                </a:lnTo>
                <a:lnTo>
                  <a:pt x="5226853" y="1739900"/>
                </a:lnTo>
                <a:lnTo>
                  <a:pt x="5236130" y="1752600"/>
                </a:lnTo>
                <a:lnTo>
                  <a:pt x="5274056" y="1752600"/>
                </a:lnTo>
                <a:lnTo>
                  <a:pt x="5336974" y="1739900"/>
                </a:lnTo>
                <a:lnTo>
                  <a:pt x="6406769" y="1739900"/>
                </a:lnTo>
                <a:lnTo>
                  <a:pt x="6425822" y="1727200"/>
                </a:lnTo>
                <a:lnTo>
                  <a:pt x="6442709" y="1714500"/>
                </a:lnTo>
                <a:lnTo>
                  <a:pt x="6457311" y="1714500"/>
                </a:lnTo>
                <a:lnTo>
                  <a:pt x="6469507" y="1701800"/>
                </a:lnTo>
                <a:lnTo>
                  <a:pt x="6479553" y="1689100"/>
                </a:lnTo>
                <a:lnTo>
                  <a:pt x="8702892" y="1689100"/>
                </a:lnTo>
                <a:lnTo>
                  <a:pt x="8711447" y="1676400"/>
                </a:lnTo>
                <a:lnTo>
                  <a:pt x="8740030" y="1663700"/>
                </a:lnTo>
                <a:lnTo>
                  <a:pt x="8777546" y="1651000"/>
                </a:lnTo>
                <a:close/>
              </a:path>
              <a:path w="12192000" h="2362200">
                <a:moveTo>
                  <a:pt x="7974138" y="1739900"/>
                </a:moveTo>
                <a:lnTo>
                  <a:pt x="7359846" y="1739900"/>
                </a:lnTo>
                <a:lnTo>
                  <a:pt x="7399131" y="1752600"/>
                </a:lnTo>
                <a:lnTo>
                  <a:pt x="7926930" y="1752600"/>
                </a:lnTo>
                <a:lnTo>
                  <a:pt x="7974138" y="1739900"/>
                </a:lnTo>
                <a:close/>
              </a:path>
              <a:path w="12192000" h="2362200">
                <a:moveTo>
                  <a:pt x="8702892" y="1689100"/>
                </a:moveTo>
                <a:lnTo>
                  <a:pt x="7237297" y="1689100"/>
                </a:lnTo>
                <a:lnTo>
                  <a:pt x="7248906" y="1701800"/>
                </a:lnTo>
                <a:lnTo>
                  <a:pt x="7263024" y="1714500"/>
                </a:lnTo>
                <a:lnTo>
                  <a:pt x="7279941" y="1714500"/>
                </a:lnTo>
                <a:lnTo>
                  <a:pt x="7299501" y="1727200"/>
                </a:lnTo>
                <a:lnTo>
                  <a:pt x="7321550" y="1739900"/>
                </a:lnTo>
                <a:lnTo>
                  <a:pt x="8560875" y="1739900"/>
                </a:lnTo>
                <a:lnTo>
                  <a:pt x="8633714" y="1752600"/>
                </a:lnTo>
                <a:lnTo>
                  <a:pt x="8677624" y="1752600"/>
                </a:lnTo>
                <a:lnTo>
                  <a:pt x="8688363" y="1739900"/>
                </a:lnTo>
                <a:lnTo>
                  <a:pt x="8691245" y="1727200"/>
                </a:lnTo>
                <a:lnTo>
                  <a:pt x="8694337" y="1701800"/>
                </a:lnTo>
                <a:lnTo>
                  <a:pt x="8702892" y="1689100"/>
                </a:lnTo>
                <a:close/>
              </a:path>
              <a:path w="12192000" h="2362200">
                <a:moveTo>
                  <a:pt x="6891274" y="1727200"/>
                </a:moveTo>
                <a:lnTo>
                  <a:pt x="6778244" y="1727200"/>
                </a:lnTo>
                <a:lnTo>
                  <a:pt x="6783514" y="1739900"/>
                </a:lnTo>
                <a:lnTo>
                  <a:pt x="6885201" y="1739900"/>
                </a:lnTo>
                <a:lnTo>
                  <a:pt x="6891274" y="1727200"/>
                </a:lnTo>
                <a:close/>
              </a:path>
              <a:path w="12192000" h="2362200">
                <a:moveTo>
                  <a:pt x="6725920" y="1714500"/>
                </a:moveTo>
                <a:lnTo>
                  <a:pt x="6609556" y="1714500"/>
                </a:lnTo>
                <a:lnTo>
                  <a:pt x="6664487" y="1727200"/>
                </a:lnTo>
                <a:lnTo>
                  <a:pt x="6725920" y="1714500"/>
                </a:lnTo>
                <a:close/>
              </a:path>
              <a:path w="12192000" h="2362200">
                <a:moveTo>
                  <a:pt x="6912705" y="1714500"/>
                </a:moveTo>
                <a:lnTo>
                  <a:pt x="6759797" y="1714500"/>
                </a:lnTo>
                <a:lnTo>
                  <a:pt x="6771389" y="1727200"/>
                </a:lnTo>
                <a:lnTo>
                  <a:pt x="6899275" y="1727200"/>
                </a:lnTo>
                <a:lnTo>
                  <a:pt x="6912705" y="1714500"/>
                </a:lnTo>
                <a:close/>
              </a:path>
              <a:path w="12192000" h="2362200">
                <a:moveTo>
                  <a:pt x="7195184" y="1689100"/>
                </a:moveTo>
                <a:lnTo>
                  <a:pt x="6515861" y="1689100"/>
                </a:lnTo>
                <a:lnTo>
                  <a:pt x="6560292" y="1714500"/>
                </a:lnTo>
                <a:lnTo>
                  <a:pt x="6951853" y="1714500"/>
                </a:lnTo>
                <a:lnTo>
                  <a:pt x="7009480" y="1727200"/>
                </a:lnTo>
                <a:lnTo>
                  <a:pt x="7062139" y="1727200"/>
                </a:lnTo>
                <a:lnTo>
                  <a:pt x="7110318" y="1714500"/>
                </a:lnTo>
                <a:lnTo>
                  <a:pt x="7154504" y="1701800"/>
                </a:lnTo>
                <a:lnTo>
                  <a:pt x="7195184" y="1689100"/>
                </a:lnTo>
                <a:close/>
              </a:path>
              <a:path w="12192000" h="2362200">
                <a:moveTo>
                  <a:pt x="8918265" y="1638300"/>
                </a:moveTo>
                <a:lnTo>
                  <a:pt x="4996112" y="1638300"/>
                </a:lnTo>
                <a:lnTo>
                  <a:pt x="5042535" y="1651000"/>
                </a:lnTo>
                <a:lnTo>
                  <a:pt x="8869205" y="1651000"/>
                </a:lnTo>
                <a:lnTo>
                  <a:pt x="8918265" y="1638300"/>
                </a:lnTo>
                <a:close/>
              </a:path>
              <a:path w="12192000" h="2362200">
                <a:moveTo>
                  <a:pt x="9047861" y="1625600"/>
                </a:moveTo>
                <a:lnTo>
                  <a:pt x="4916551" y="1625600"/>
                </a:lnTo>
                <a:lnTo>
                  <a:pt x="4953114" y="1638300"/>
                </a:lnTo>
                <a:lnTo>
                  <a:pt x="9010135" y="1638300"/>
                </a:lnTo>
                <a:lnTo>
                  <a:pt x="9047861" y="1625600"/>
                </a:lnTo>
                <a:close/>
              </a:path>
              <a:path w="12192000" h="2362200">
                <a:moveTo>
                  <a:pt x="12192000" y="1358900"/>
                </a:moveTo>
                <a:lnTo>
                  <a:pt x="10775696" y="1358900"/>
                </a:lnTo>
                <a:lnTo>
                  <a:pt x="10786631" y="1371600"/>
                </a:lnTo>
                <a:lnTo>
                  <a:pt x="11484864" y="1371600"/>
                </a:lnTo>
                <a:lnTo>
                  <a:pt x="11512804" y="1384300"/>
                </a:lnTo>
                <a:lnTo>
                  <a:pt x="11575827" y="1384300"/>
                </a:lnTo>
                <a:lnTo>
                  <a:pt x="11608851" y="1397000"/>
                </a:lnTo>
                <a:lnTo>
                  <a:pt x="11642471" y="1397000"/>
                </a:lnTo>
                <a:lnTo>
                  <a:pt x="11714607" y="1409700"/>
                </a:lnTo>
                <a:lnTo>
                  <a:pt x="11815619" y="1409700"/>
                </a:lnTo>
                <a:lnTo>
                  <a:pt x="11834114" y="1422400"/>
                </a:lnTo>
                <a:lnTo>
                  <a:pt x="11843385" y="1422400"/>
                </a:lnTo>
                <a:lnTo>
                  <a:pt x="11893931" y="1435100"/>
                </a:lnTo>
                <a:lnTo>
                  <a:pt x="11918313" y="1447800"/>
                </a:lnTo>
                <a:lnTo>
                  <a:pt x="11940016" y="1460500"/>
                </a:lnTo>
                <a:lnTo>
                  <a:pt x="11958742" y="1485900"/>
                </a:lnTo>
                <a:lnTo>
                  <a:pt x="11974195" y="1498600"/>
                </a:lnTo>
                <a:lnTo>
                  <a:pt x="12003236" y="1524000"/>
                </a:lnTo>
                <a:lnTo>
                  <a:pt x="12044410" y="1549400"/>
                </a:lnTo>
                <a:lnTo>
                  <a:pt x="12092799" y="1574800"/>
                </a:lnTo>
                <a:lnTo>
                  <a:pt x="12143486" y="1587500"/>
                </a:lnTo>
                <a:lnTo>
                  <a:pt x="12192000" y="1612900"/>
                </a:lnTo>
                <a:lnTo>
                  <a:pt x="12192000" y="1358900"/>
                </a:lnTo>
                <a:close/>
              </a:path>
              <a:path w="12192000" h="2362200">
                <a:moveTo>
                  <a:pt x="10107088" y="1485900"/>
                </a:moveTo>
                <a:lnTo>
                  <a:pt x="4002119" y="1485900"/>
                </a:lnTo>
                <a:lnTo>
                  <a:pt x="4023498" y="1524000"/>
                </a:lnTo>
                <a:lnTo>
                  <a:pt x="4020566" y="1600200"/>
                </a:lnTo>
                <a:lnTo>
                  <a:pt x="4098141" y="1574800"/>
                </a:lnTo>
                <a:lnTo>
                  <a:pt x="4153003" y="1562100"/>
                </a:lnTo>
                <a:lnTo>
                  <a:pt x="10084094" y="1562100"/>
                </a:lnTo>
                <a:lnTo>
                  <a:pt x="10082357" y="1524000"/>
                </a:lnTo>
                <a:lnTo>
                  <a:pt x="10107088" y="1485900"/>
                </a:lnTo>
                <a:close/>
              </a:path>
              <a:path w="12192000" h="2362200">
                <a:moveTo>
                  <a:pt x="10084094" y="1562100"/>
                </a:moveTo>
                <a:lnTo>
                  <a:pt x="9908555" y="1562100"/>
                </a:lnTo>
                <a:lnTo>
                  <a:pt x="9951009" y="1574800"/>
                </a:lnTo>
                <a:lnTo>
                  <a:pt x="10008929" y="1574800"/>
                </a:lnTo>
                <a:lnTo>
                  <a:pt x="10085832" y="1600200"/>
                </a:lnTo>
                <a:lnTo>
                  <a:pt x="10084094" y="1562100"/>
                </a:lnTo>
                <a:close/>
              </a:path>
              <a:path w="12192000" h="2362200">
                <a:moveTo>
                  <a:pt x="10516108" y="1409700"/>
                </a:moveTo>
                <a:lnTo>
                  <a:pt x="3649091" y="1409700"/>
                </a:lnTo>
                <a:lnTo>
                  <a:pt x="3713370" y="1435100"/>
                </a:lnTo>
                <a:lnTo>
                  <a:pt x="3764041" y="1447800"/>
                </a:lnTo>
                <a:lnTo>
                  <a:pt x="3796448" y="1473200"/>
                </a:lnTo>
                <a:lnTo>
                  <a:pt x="3805936" y="1498600"/>
                </a:lnTo>
                <a:lnTo>
                  <a:pt x="3936305" y="1485900"/>
                </a:lnTo>
                <a:lnTo>
                  <a:pt x="10340896" y="1485900"/>
                </a:lnTo>
                <a:lnTo>
                  <a:pt x="10365058" y="1460500"/>
                </a:lnTo>
                <a:lnTo>
                  <a:pt x="10404130" y="1447800"/>
                </a:lnTo>
                <a:lnTo>
                  <a:pt x="10455388" y="1422400"/>
                </a:lnTo>
                <a:lnTo>
                  <a:pt x="10516108" y="1409700"/>
                </a:lnTo>
                <a:close/>
              </a:path>
              <a:path w="12192000" h="2362200">
                <a:moveTo>
                  <a:pt x="10340896" y="1485900"/>
                </a:moveTo>
                <a:lnTo>
                  <a:pt x="10183326" y="1485900"/>
                </a:lnTo>
                <a:lnTo>
                  <a:pt x="10334371" y="1498600"/>
                </a:lnTo>
                <a:lnTo>
                  <a:pt x="10340896" y="1485900"/>
                </a:lnTo>
                <a:close/>
              </a:path>
              <a:path w="12192000" h="2362200">
                <a:moveTo>
                  <a:pt x="3405711" y="1371600"/>
                </a:moveTo>
                <a:lnTo>
                  <a:pt x="2812796" y="1371600"/>
                </a:lnTo>
                <a:lnTo>
                  <a:pt x="2970149" y="1473200"/>
                </a:lnTo>
                <a:lnTo>
                  <a:pt x="3009616" y="1447800"/>
                </a:lnTo>
                <a:lnTo>
                  <a:pt x="3018424" y="1422400"/>
                </a:lnTo>
                <a:lnTo>
                  <a:pt x="3018208" y="1397000"/>
                </a:lnTo>
                <a:lnTo>
                  <a:pt x="3030601" y="1384300"/>
                </a:lnTo>
                <a:lnTo>
                  <a:pt x="3395593" y="1384300"/>
                </a:lnTo>
                <a:lnTo>
                  <a:pt x="3405711" y="1371600"/>
                </a:lnTo>
                <a:close/>
              </a:path>
              <a:path w="12192000" h="2362200">
                <a:moveTo>
                  <a:pt x="3385058" y="1384300"/>
                </a:moveTo>
                <a:lnTo>
                  <a:pt x="3083306" y="1384300"/>
                </a:lnTo>
                <a:lnTo>
                  <a:pt x="3125597" y="1422400"/>
                </a:lnTo>
                <a:lnTo>
                  <a:pt x="3168249" y="1447800"/>
                </a:lnTo>
                <a:lnTo>
                  <a:pt x="3203843" y="1473200"/>
                </a:lnTo>
                <a:lnTo>
                  <a:pt x="3237849" y="1473200"/>
                </a:lnTo>
                <a:lnTo>
                  <a:pt x="3275739" y="1460500"/>
                </a:lnTo>
                <a:lnTo>
                  <a:pt x="3322984" y="1422400"/>
                </a:lnTo>
                <a:lnTo>
                  <a:pt x="3385058" y="1384300"/>
                </a:lnTo>
                <a:close/>
              </a:path>
              <a:path w="12192000" h="2362200">
                <a:moveTo>
                  <a:pt x="11171428" y="1384300"/>
                </a:moveTo>
                <a:lnTo>
                  <a:pt x="10821797" y="1384300"/>
                </a:lnTo>
                <a:lnTo>
                  <a:pt x="10884635" y="1422400"/>
                </a:lnTo>
                <a:lnTo>
                  <a:pt x="10934188" y="1447800"/>
                </a:lnTo>
                <a:lnTo>
                  <a:pt x="10974449" y="1460500"/>
                </a:lnTo>
                <a:lnTo>
                  <a:pt x="11009408" y="1473200"/>
                </a:lnTo>
                <a:lnTo>
                  <a:pt x="11043060" y="1460500"/>
                </a:lnTo>
                <a:lnTo>
                  <a:pt x="11079395" y="1447800"/>
                </a:lnTo>
                <a:lnTo>
                  <a:pt x="11122406" y="1422400"/>
                </a:lnTo>
                <a:lnTo>
                  <a:pt x="11171428" y="1384300"/>
                </a:lnTo>
                <a:close/>
              </a:path>
              <a:path w="12192000" h="2362200">
                <a:moveTo>
                  <a:pt x="11484864" y="1371600"/>
                </a:moveTo>
                <a:lnTo>
                  <a:pt x="10797936" y="1371600"/>
                </a:lnTo>
                <a:lnTo>
                  <a:pt x="10809646" y="1384300"/>
                </a:lnTo>
                <a:lnTo>
                  <a:pt x="11232515" y="1384300"/>
                </a:lnTo>
                <a:lnTo>
                  <a:pt x="11246806" y="1397000"/>
                </a:lnTo>
                <a:lnTo>
                  <a:pt x="11246548" y="1422400"/>
                </a:lnTo>
                <a:lnTo>
                  <a:pt x="11256768" y="1447800"/>
                </a:lnTo>
                <a:lnTo>
                  <a:pt x="11302492" y="1473200"/>
                </a:lnTo>
                <a:lnTo>
                  <a:pt x="11484864" y="1371600"/>
                </a:lnTo>
                <a:close/>
              </a:path>
              <a:path w="12192000" h="2362200">
                <a:moveTo>
                  <a:pt x="10568031" y="1397000"/>
                </a:moveTo>
                <a:lnTo>
                  <a:pt x="3604200" y="1397000"/>
                </a:lnTo>
                <a:lnTo>
                  <a:pt x="3625977" y="1409700"/>
                </a:lnTo>
                <a:lnTo>
                  <a:pt x="10542778" y="1409700"/>
                </a:lnTo>
                <a:lnTo>
                  <a:pt x="10568031" y="1397000"/>
                </a:lnTo>
                <a:close/>
              </a:path>
              <a:path w="12192000" h="2362200">
                <a:moveTo>
                  <a:pt x="10623931" y="1384300"/>
                </a:moveTo>
                <a:lnTo>
                  <a:pt x="3555873" y="1384300"/>
                </a:lnTo>
                <a:lnTo>
                  <a:pt x="3569934" y="1397000"/>
                </a:lnTo>
                <a:lnTo>
                  <a:pt x="10607678" y="1397000"/>
                </a:lnTo>
                <a:lnTo>
                  <a:pt x="10623931" y="1384300"/>
                </a:lnTo>
                <a:close/>
              </a:path>
              <a:path w="12192000" h="2362200">
                <a:moveTo>
                  <a:pt x="10761726" y="1358900"/>
                </a:moveTo>
                <a:lnTo>
                  <a:pt x="3437001" y="1358900"/>
                </a:lnTo>
                <a:lnTo>
                  <a:pt x="3466719" y="1371600"/>
                </a:lnTo>
                <a:lnTo>
                  <a:pt x="3550920" y="1384300"/>
                </a:lnTo>
                <a:lnTo>
                  <a:pt x="10629773" y="1384300"/>
                </a:lnTo>
                <a:lnTo>
                  <a:pt x="10727309" y="1371600"/>
                </a:lnTo>
                <a:lnTo>
                  <a:pt x="10761726" y="1358900"/>
                </a:lnTo>
                <a:close/>
              </a:path>
            </a:pathLst>
          </a:custGeom>
          <a:solidFill>
            <a:srgbClr val="E7E6E6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411861"/>
            <a:ext cx="508381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275"/>
              <a:t>Typical</a:t>
            </a:r>
            <a:r>
              <a:rPr dirty="0" sz="4400" spc="-305"/>
              <a:t> </a:t>
            </a:r>
            <a:r>
              <a:rPr dirty="0" sz="4400" spc="-170"/>
              <a:t>Court</a:t>
            </a:r>
            <a:r>
              <a:rPr dirty="0" sz="4400" spc="-330"/>
              <a:t> </a:t>
            </a:r>
            <a:r>
              <a:rPr dirty="0" sz="4400" spc="-195"/>
              <a:t>Positions</a:t>
            </a:r>
            <a:endParaRPr sz="4400"/>
          </a:p>
        </p:txBody>
      </p:sp>
      <p:sp>
        <p:nvSpPr>
          <p:cNvPr id="4" name="object 4" descr=""/>
          <p:cNvSpPr txBox="1"/>
          <p:nvPr/>
        </p:nvSpPr>
        <p:spPr>
          <a:xfrm>
            <a:off x="1681479" y="1952498"/>
            <a:ext cx="4087495" cy="3954779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500" spc="-65">
                <a:latin typeface="Arial"/>
                <a:cs typeface="Arial"/>
              </a:rPr>
              <a:t>Chief</a:t>
            </a:r>
            <a:r>
              <a:rPr dirty="0" sz="1500" spc="-180">
                <a:latin typeface="Arial"/>
                <a:cs typeface="Arial"/>
              </a:rPr>
              <a:t> </a:t>
            </a:r>
            <a:r>
              <a:rPr dirty="0" sz="1500" spc="-125">
                <a:latin typeface="Arial"/>
                <a:cs typeface="Arial"/>
              </a:rPr>
              <a:t>Judge</a:t>
            </a:r>
            <a:r>
              <a:rPr dirty="0" sz="1500" spc="-8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position</a:t>
            </a:r>
            <a:endParaRPr sz="1500">
              <a:latin typeface="Arial"/>
              <a:cs typeface="Arial"/>
            </a:endParaRPr>
          </a:p>
          <a:p>
            <a:pPr marL="431800">
              <a:lnSpc>
                <a:spcPct val="100000"/>
              </a:lnSpc>
              <a:spcBef>
                <a:spcPts val="300"/>
              </a:spcBef>
            </a:pPr>
            <a:r>
              <a:rPr dirty="0" sz="1500" spc="-70">
                <a:latin typeface="Arial"/>
                <a:cs typeface="Arial"/>
              </a:rPr>
              <a:t>Chief</a:t>
            </a:r>
            <a:r>
              <a:rPr dirty="0" sz="1500" spc="-165">
                <a:latin typeface="Arial"/>
                <a:cs typeface="Arial"/>
              </a:rPr>
              <a:t> </a:t>
            </a:r>
            <a:r>
              <a:rPr dirty="0" sz="1500" spc="-45">
                <a:latin typeface="Arial"/>
                <a:cs typeface="Arial"/>
              </a:rPr>
              <a:t>Court</a:t>
            </a:r>
            <a:r>
              <a:rPr dirty="0" sz="1500" spc="-13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Administrator</a:t>
            </a:r>
            <a:endParaRPr sz="1500">
              <a:latin typeface="Arial"/>
              <a:cs typeface="Arial"/>
            </a:endParaRPr>
          </a:p>
          <a:p>
            <a:pPr marL="431800" marR="95250">
              <a:lnSpc>
                <a:spcPts val="2030"/>
              </a:lnSpc>
              <a:spcBef>
                <a:spcPts val="100"/>
              </a:spcBef>
            </a:pPr>
            <a:r>
              <a:rPr dirty="0" sz="1500" spc="-80">
                <a:latin typeface="Arial"/>
                <a:cs typeface="Arial"/>
              </a:rPr>
              <a:t>Responsible</a:t>
            </a:r>
            <a:r>
              <a:rPr dirty="0" sz="1500" spc="-1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for</a:t>
            </a:r>
            <a:r>
              <a:rPr dirty="0" sz="1500" spc="-160">
                <a:latin typeface="Arial"/>
                <a:cs typeface="Arial"/>
              </a:rPr>
              <a:t> </a:t>
            </a:r>
            <a:r>
              <a:rPr dirty="0" sz="1500" spc="-70">
                <a:latin typeface="Arial"/>
                <a:cs typeface="Arial"/>
              </a:rPr>
              <a:t>Judicial</a:t>
            </a:r>
            <a:r>
              <a:rPr dirty="0" sz="1500" spc="-125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oversight</a:t>
            </a:r>
            <a:r>
              <a:rPr dirty="0" sz="1500" spc="-1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16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the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Court Supervises</a:t>
            </a:r>
            <a:endParaRPr sz="1500">
              <a:latin typeface="Arial"/>
              <a:cs typeface="Arial"/>
            </a:endParaRPr>
          </a:p>
          <a:p>
            <a:pPr marL="860425">
              <a:lnSpc>
                <a:spcPct val="100000"/>
              </a:lnSpc>
              <a:spcBef>
                <a:spcPts val="120"/>
              </a:spcBef>
            </a:pPr>
            <a:r>
              <a:rPr dirty="0" sz="1500" spc="-80">
                <a:latin typeface="Arial"/>
                <a:cs typeface="Arial"/>
              </a:rPr>
              <a:t>Associate</a:t>
            </a:r>
            <a:r>
              <a:rPr dirty="0" sz="1500" spc="-12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Judges</a:t>
            </a:r>
            <a:endParaRPr sz="1500">
              <a:latin typeface="Arial"/>
              <a:cs typeface="Arial"/>
            </a:endParaRPr>
          </a:p>
          <a:p>
            <a:pPr marL="860425">
              <a:lnSpc>
                <a:spcPct val="100000"/>
              </a:lnSpc>
              <a:spcBef>
                <a:spcPts val="229"/>
              </a:spcBef>
            </a:pPr>
            <a:r>
              <a:rPr dirty="0" sz="1500" spc="-110" i="1">
                <a:latin typeface="Arial"/>
                <a:cs typeface="Arial"/>
              </a:rPr>
              <a:t>Pro</a:t>
            </a:r>
            <a:r>
              <a:rPr dirty="0" sz="1500" spc="-45" i="1">
                <a:latin typeface="Arial"/>
                <a:cs typeface="Arial"/>
              </a:rPr>
              <a:t> </a:t>
            </a:r>
            <a:r>
              <a:rPr dirty="0" sz="1500" spc="-165" i="1">
                <a:latin typeface="Arial"/>
                <a:cs typeface="Arial"/>
              </a:rPr>
              <a:t>Tem</a:t>
            </a:r>
            <a:r>
              <a:rPr dirty="0" sz="1500" spc="-80" i="1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Judges</a:t>
            </a:r>
            <a:endParaRPr sz="1500">
              <a:latin typeface="Arial"/>
              <a:cs typeface="Arial"/>
            </a:endParaRPr>
          </a:p>
          <a:p>
            <a:pPr marL="860425" marR="96520">
              <a:lnSpc>
                <a:spcPct val="79300"/>
              </a:lnSpc>
              <a:spcBef>
                <a:spcPts val="675"/>
              </a:spcBef>
            </a:pPr>
            <a:r>
              <a:rPr dirty="0" sz="1500" spc="-45">
                <a:latin typeface="Arial"/>
                <a:cs typeface="Arial"/>
              </a:rPr>
              <a:t>Court</a:t>
            </a:r>
            <a:r>
              <a:rPr dirty="0" sz="1500" spc="-140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Administrator</a:t>
            </a:r>
            <a:r>
              <a:rPr dirty="0" sz="1500" spc="-155">
                <a:latin typeface="Arial"/>
                <a:cs typeface="Arial"/>
              </a:rPr>
              <a:t> </a:t>
            </a:r>
            <a:r>
              <a:rPr dirty="0" sz="1500" spc="-75">
                <a:latin typeface="Arial"/>
                <a:cs typeface="Arial"/>
              </a:rPr>
              <a:t>(may</a:t>
            </a:r>
            <a:r>
              <a:rPr dirty="0" sz="1500" spc="-165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be</a:t>
            </a:r>
            <a:r>
              <a:rPr dirty="0" sz="1500" spc="-1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different</a:t>
            </a:r>
            <a:r>
              <a:rPr dirty="0" sz="1500" spc="-13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in </a:t>
            </a:r>
            <a:r>
              <a:rPr dirty="0" sz="1500" spc="-90">
                <a:latin typeface="Arial"/>
                <a:cs typeface="Arial"/>
              </a:rPr>
              <a:t>some</a:t>
            </a:r>
            <a:r>
              <a:rPr dirty="0" sz="1500" spc="-8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systems)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1500" spc="-45">
                <a:latin typeface="Arial"/>
                <a:cs typeface="Arial"/>
              </a:rPr>
              <a:t>Court</a:t>
            </a:r>
            <a:r>
              <a:rPr dirty="0" sz="1500" spc="-75">
                <a:latin typeface="Arial"/>
                <a:cs typeface="Arial"/>
              </a:rPr>
              <a:t> </a:t>
            </a:r>
            <a:r>
              <a:rPr dirty="0" sz="1500" spc="-40">
                <a:latin typeface="Arial"/>
                <a:cs typeface="Arial"/>
              </a:rPr>
              <a:t>Administrator/Manager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position</a:t>
            </a:r>
            <a:endParaRPr sz="1500">
              <a:latin typeface="Arial"/>
              <a:cs typeface="Arial"/>
            </a:endParaRPr>
          </a:p>
          <a:p>
            <a:pPr marL="431800" marR="5080">
              <a:lnSpc>
                <a:spcPct val="79300"/>
              </a:lnSpc>
              <a:spcBef>
                <a:spcPts val="600"/>
              </a:spcBef>
            </a:pPr>
            <a:r>
              <a:rPr dirty="0" sz="1500" spc="-80">
                <a:latin typeface="Arial"/>
                <a:cs typeface="Arial"/>
              </a:rPr>
              <a:t>Responsible</a:t>
            </a:r>
            <a:r>
              <a:rPr dirty="0" sz="1500" spc="-1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for</a:t>
            </a:r>
            <a:r>
              <a:rPr dirty="0" sz="1500" spc="-15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the</a:t>
            </a:r>
            <a:r>
              <a:rPr dirty="0" sz="1500" spc="-140">
                <a:latin typeface="Arial"/>
                <a:cs typeface="Arial"/>
              </a:rPr>
              <a:t> </a:t>
            </a:r>
            <a:r>
              <a:rPr dirty="0" sz="1500" spc="-65">
                <a:latin typeface="Arial"/>
                <a:cs typeface="Arial"/>
              </a:rPr>
              <a:t>day-</a:t>
            </a:r>
            <a:r>
              <a:rPr dirty="0" sz="1500">
                <a:latin typeface="Arial"/>
                <a:cs typeface="Arial"/>
              </a:rPr>
              <a:t>to-</a:t>
            </a:r>
            <a:r>
              <a:rPr dirty="0" sz="1500" spc="-65">
                <a:latin typeface="Arial"/>
                <a:cs typeface="Arial"/>
              </a:rPr>
              <a:t>day</a:t>
            </a:r>
            <a:r>
              <a:rPr dirty="0" sz="1500" spc="-150">
                <a:latin typeface="Arial"/>
                <a:cs typeface="Arial"/>
              </a:rPr>
              <a:t> </a:t>
            </a:r>
            <a:r>
              <a:rPr dirty="0" sz="1500" spc="-40">
                <a:latin typeface="Arial"/>
                <a:cs typeface="Arial"/>
              </a:rPr>
              <a:t>functions</a:t>
            </a:r>
            <a:r>
              <a:rPr dirty="0" sz="1500" spc="-1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15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the </a:t>
            </a:r>
            <a:r>
              <a:rPr dirty="0" sz="1500" spc="-10">
                <a:latin typeface="Arial"/>
                <a:cs typeface="Arial"/>
              </a:rPr>
              <a:t>Court</a:t>
            </a:r>
            <a:endParaRPr sz="1500">
              <a:latin typeface="Arial"/>
              <a:cs typeface="Arial"/>
            </a:endParaRPr>
          </a:p>
          <a:p>
            <a:pPr marL="431800" marR="937260" indent="-419734">
              <a:lnSpc>
                <a:spcPct val="112599"/>
              </a:lnSpc>
              <a:spcBef>
                <a:spcPts val="80"/>
              </a:spcBef>
            </a:pPr>
            <a:r>
              <a:rPr dirty="0" sz="1500" spc="-45">
                <a:latin typeface="Arial"/>
                <a:cs typeface="Arial"/>
              </a:rPr>
              <a:t>Court</a:t>
            </a:r>
            <a:r>
              <a:rPr dirty="0" sz="1500" spc="-11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Administrator/court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clerk</a:t>
            </a:r>
            <a:r>
              <a:rPr dirty="0" sz="1500" spc="-13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position </a:t>
            </a:r>
            <a:r>
              <a:rPr dirty="0" sz="1500" spc="-95">
                <a:latin typeface="Arial"/>
                <a:cs typeface="Arial"/>
              </a:rPr>
              <a:t>One-</a:t>
            </a:r>
            <a:r>
              <a:rPr dirty="0" sz="1500" spc="-60">
                <a:latin typeface="Arial"/>
                <a:cs typeface="Arial"/>
              </a:rPr>
              <a:t>person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office</a:t>
            </a:r>
            <a:endParaRPr sz="1500">
              <a:latin typeface="Arial"/>
              <a:cs typeface="Arial"/>
            </a:endParaRPr>
          </a:p>
          <a:p>
            <a:pPr marL="431800">
              <a:lnSpc>
                <a:spcPct val="100000"/>
              </a:lnSpc>
              <a:spcBef>
                <a:spcPts val="229"/>
              </a:spcBef>
            </a:pPr>
            <a:r>
              <a:rPr dirty="0" sz="1500" spc="-75">
                <a:latin typeface="Arial"/>
                <a:cs typeface="Arial"/>
              </a:rPr>
              <a:t>Dual</a:t>
            </a:r>
            <a:r>
              <a:rPr dirty="0" sz="1500" spc="-14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position</a:t>
            </a:r>
            <a:endParaRPr sz="1500">
              <a:latin typeface="Arial"/>
              <a:cs typeface="Arial"/>
            </a:endParaRPr>
          </a:p>
          <a:p>
            <a:pPr marL="431800" marR="5080">
              <a:lnSpc>
                <a:spcPct val="79200"/>
              </a:lnSpc>
              <a:spcBef>
                <a:spcPts val="600"/>
              </a:spcBef>
            </a:pPr>
            <a:r>
              <a:rPr dirty="0" sz="1500" spc="-80">
                <a:latin typeface="Arial"/>
                <a:cs typeface="Arial"/>
              </a:rPr>
              <a:t>Responsible</a:t>
            </a:r>
            <a:r>
              <a:rPr dirty="0" sz="1500" spc="-1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for</a:t>
            </a:r>
            <a:r>
              <a:rPr dirty="0" sz="1500" spc="-15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the</a:t>
            </a:r>
            <a:r>
              <a:rPr dirty="0" sz="1500" spc="-140">
                <a:latin typeface="Arial"/>
                <a:cs typeface="Arial"/>
              </a:rPr>
              <a:t> </a:t>
            </a:r>
            <a:r>
              <a:rPr dirty="0" sz="1500" spc="-65">
                <a:latin typeface="Arial"/>
                <a:cs typeface="Arial"/>
              </a:rPr>
              <a:t>day-</a:t>
            </a:r>
            <a:r>
              <a:rPr dirty="0" sz="1500">
                <a:latin typeface="Arial"/>
                <a:cs typeface="Arial"/>
              </a:rPr>
              <a:t>to-</a:t>
            </a:r>
            <a:r>
              <a:rPr dirty="0" sz="1500" spc="-65">
                <a:latin typeface="Arial"/>
                <a:cs typeface="Arial"/>
              </a:rPr>
              <a:t>day</a:t>
            </a:r>
            <a:r>
              <a:rPr dirty="0" sz="1500" spc="-150">
                <a:latin typeface="Arial"/>
                <a:cs typeface="Arial"/>
              </a:rPr>
              <a:t> </a:t>
            </a:r>
            <a:r>
              <a:rPr dirty="0" sz="1500" spc="-40">
                <a:latin typeface="Arial"/>
                <a:cs typeface="Arial"/>
              </a:rPr>
              <a:t>functions</a:t>
            </a:r>
            <a:r>
              <a:rPr dirty="0" sz="1500" spc="-1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15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the </a:t>
            </a:r>
            <a:r>
              <a:rPr dirty="0" sz="1500" spc="-10">
                <a:latin typeface="Arial"/>
                <a:cs typeface="Arial"/>
              </a:rPr>
              <a:t>Court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36830" rIns="0" bIns="0" rtlCol="0" vert="horz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290"/>
              </a:spcBef>
            </a:pPr>
            <a:r>
              <a:rPr dirty="0" spc="-70"/>
              <a:t>Judicial</a:t>
            </a:r>
            <a:r>
              <a:rPr dirty="0" spc="-45"/>
              <a:t> </a:t>
            </a:r>
            <a:r>
              <a:rPr dirty="0" spc="-95"/>
              <a:t>Clerk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90"/>
              <a:t> </a:t>
            </a:r>
            <a:r>
              <a:rPr dirty="0" spc="-50"/>
              <a:t>Court/Supervising</a:t>
            </a:r>
            <a:r>
              <a:rPr dirty="0" spc="204"/>
              <a:t> </a:t>
            </a:r>
            <a:r>
              <a:rPr dirty="0" spc="-50"/>
              <a:t>Clerk/Chief</a:t>
            </a:r>
            <a:r>
              <a:rPr dirty="0" spc="30"/>
              <a:t> </a:t>
            </a:r>
            <a:r>
              <a:rPr dirty="0" spc="-60"/>
              <a:t>Clerk </a:t>
            </a:r>
            <a:r>
              <a:rPr dirty="0" spc="-10"/>
              <a:t>position</a:t>
            </a:r>
          </a:p>
          <a:p>
            <a:pPr marL="431800">
              <a:lnSpc>
                <a:spcPct val="100000"/>
              </a:lnSpc>
              <a:spcBef>
                <a:spcPts val="434"/>
              </a:spcBef>
            </a:pPr>
            <a:r>
              <a:rPr dirty="0" spc="-10"/>
              <a:t>At</a:t>
            </a:r>
            <a:r>
              <a:rPr dirty="0" spc="-75"/>
              <a:t> </a:t>
            </a:r>
            <a:r>
              <a:rPr dirty="0" spc="-35"/>
              <a:t>times,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 spc="-220"/>
              <a:t>CA</a:t>
            </a:r>
            <a:r>
              <a:rPr dirty="0" spc="-70"/>
              <a:t> </a:t>
            </a:r>
            <a:r>
              <a:rPr dirty="0"/>
              <a:t>or</a:t>
            </a:r>
            <a:r>
              <a:rPr dirty="0" spc="-55"/>
              <a:t> </a:t>
            </a:r>
            <a:r>
              <a:rPr dirty="0"/>
              <a:t>court</a:t>
            </a:r>
            <a:r>
              <a:rPr dirty="0" spc="-40"/>
              <a:t> </a:t>
            </a:r>
            <a:r>
              <a:rPr dirty="0" spc="-20"/>
              <a:t>lead</a:t>
            </a:r>
          </a:p>
          <a:p>
            <a:pPr marL="12700" marR="234315">
              <a:lnSpc>
                <a:spcPts val="1730"/>
              </a:lnSpc>
              <a:spcBef>
                <a:spcPts val="705"/>
              </a:spcBef>
            </a:pPr>
            <a:r>
              <a:rPr dirty="0" spc="-50"/>
              <a:t>Court</a:t>
            </a:r>
            <a:r>
              <a:rPr dirty="0" spc="-45"/>
              <a:t> </a:t>
            </a:r>
            <a:r>
              <a:rPr dirty="0" spc="-40"/>
              <a:t>Clerk/Deputy</a:t>
            </a:r>
            <a:r>
              <a:rPr dirty="0" spc="55"/>
              <a:t> </a:t>
            </a:r>
            <a:r>
              <a:rPr dirty="0" spc="-50"/>
              <a:t>Clerk/Receptionist</a:t>
            </a:r>
            <a:r>
              <a:rPr dirty="0" spc="155"/>
              <a:t> </a:t>
            </a:r>
            <a:r>
              <a:rPr dirty="0" spc="-40"/>
              <a:t>Clerk/File </a:t>
            </a:r>
            <a:r>
              <a:rPr dirty="0" spc="-10"/>
              <a:t>Clerk</a:t>
            </a:r>
          </a:p>
          <a:p>
            <a:pPr marL="431800">
              <a:lnSpc>
                <a:spcPct val="100000"/>
              </a:lnSpc>
              <a:spcBef>
                <a:spcPts val="430"/>
              </a:spcBef>
            </a:pPr>
            <a:r>
              <a:rPr dirty="0" spc="-35"/>
              <a:t>Workforce</a:t>
            </a:r>
            <a:r>
              <a:rPr dirty="0" spc="-40"/>
              <a:t> </a:t>
            </a:r>
            <a:r>
              <a:rPr dirty="0" spc="-10"/>
              <a:t>member</a:t>
            </a: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pc="-10"/>
              <a:t>Bailiff</a:t>
            </a:r>
          </a:p>
          <a:p>
            <a:pPr marL="12700" marR="2205355" indent="419100">
              <a:lnSpc>
                <a:spcPct val="125099"/>
              </a:lnSpc>
            </a:pPr>
            <a:r>
              <a:rPr dirty="0" spc="-35"/>
              <a:t>Workforce</a:t>
            </a:r>
            <a:r>
              <a:rPr dirty="0" spc="-40"/>
              <a:t> </a:t>
            </a:r>
            <a:r>
              <a:rPr dirty="0" spc="-50"/>
              <a:t>member </a:t>
            </a:r>
            <a:r>
              <a:rPr dirty="0" spc="-114"/>
              <a:t>Process</a:t>
            </a:r>
            <a:r>
              <a:rPr dirty="0" spc="50"/>
              <a:t> </a:t>
            </a:r>
            <a:r>
              <a:rPr dirty="0" spc="-10"/>
              <a:t>server</a:t>
            </a:r>
          </a:p>
          <a:p>
            <a:pPr marL="12700" marR="2205355" indent="419100">
              <a:lnSpc>
                <a:spcPts val="2330"/>
              </a:lnSpc>
              <a:spcBef>
                <a:spcPts val="155"/>
              </a:spcBef>
            </a:pPr>
            <a:r>
              <a:rPr dirty="0" spc="-35"/>
              <a:t>Workforce</a:t>
            </a:r>
            <a:r>
              <a:rPr dirty="0" spc="-40"/>
              <a:t> </a:t>
            </a:r>
            <a:r>
              <a:rPr dirty="0" spc="-50"/>
              <a:t>member </a:t>
            </a:r>
            <a:r>
              <a:rPr dirty="0" spc="-40"/>
              <a:t>Probation</a:t>
            </a:r>
            <a:r>
              <a:rPr dirty="0" spc="-25"/>
              <a:t> </a:t>
            </a:r>
            <a:r>
              <a:rPr dirty="0" spc="-10"/>
              <a:t>Officer</a:t>
            </a:r>
          </a:p>
          <a:p>
            <a:pPr marL="431800">
              <a:lnSpc>
                <a:spcPct val="100000"/>
              </a:lnSpc>
              <a:spcBef>
                <a:spcPts val="315"/>
              </a:spcBef>
            </a:pPr>
            <a:r>
              <a:rPr dirty="0" spc="-45"/>
              <a:t>May</a:t>
            </a:r>
            <a:r>
              <a:rPr dirty="0" spc="-90"/>
              <a:t> have</a:t>
            </a:r>
            <a:r>
              <a:rPr dirty="0" spc="-5"/>
              <a:t> </a:t>
            </a:r>
            <a:r>
              <a:rPr dirty="0" spc="-125"/>
              <a:t>Lead</a:t>
            </a:r>
            <a:r>
              <a:rPr dirty="0" spc="35"/>
              <a:t> </a:t>
            </a:r>
            <a:r>
              <a:rPr dirty="0" spc="-204"/>
              <a:t>PO</a:t>
            </a:r>
            <a:r>
              <a:rPr dirty="0" spc="-40"/>
              <a:t> </a:t>
            </a:r>
            <a:r>
              <a:rPr dirty="0" spc="-10"/>
              <a:t>position</a:t>
            </a:r>
          </a:p>
          <a:p>
            <a:pPr marL="431800">
              <a:lnSpc>
                <a:spcPct val="100000"/>
              </a:lnSpc>
              <a:spcBef>
                <a:spcPts val="465"/>
              </a:spcBef>
            </a:pPr>
            <a:r>
              <a:rPr dirty="0" spc="-35"/>
              <a:t>Workforce</a:t>
            </a:r>
            <a:r>
              <a:rPr dirty="0" spc="-40"/>
              <a:t> </a:t>
            </a:r>
            <a:r>
              <a:rPr dirty="0" spc="-10"/>
              <a:t>member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350"/>
            <a:ext cx="12192000" cy="3479800"/>
          </a:xfrm>
          <a:custGeom>
            <a:avLst/>
            <a:gdLst/>
            <a:ahLst/>
            <a:cxnLst/>
            <a:rect l="l" t="t" r="r" b="b"/>
            <a:pathLst>
              <a:path w="12192000" h="3479800">
                <a:moveTo>
                  <a:pt x="12192000" y="0"/>
                </a:moveTo>
                <a:lnTo>
                  <a:pt x="0" y="0"/>
                </a:lnTo>
                <a:lnTo>
                  <a:pt x="0" y="3479800"/>
                </a:lnTo>
                <a:lnTo>
                  <a:pt x="35280" y="3479800"/>
                </a:lnTo>
                <a:lnTo>
                  <a:pt x="46713" y="3467100"/>
                </a:lnTo>
                <a:lnTo>
                  <a:pt x="103724" y="3467100"/>
                </a:lnTo>
                <a:lnTo>
                  <a:pt x="126148" y="3454400"/>
                </a:lnTo>
                <a:lnTo>
                  <a:pt x="150315" y="3454400"/>
                </a:lnTo>
                <a:lnTo>
                  <a:pt x="171005" y="3441700"/>
                </a:lnTo>
                <a:lnTo>
                  <a:pt x="209533" y="3441700"/>
                </a:lnTo>
                <a:lnTo>
                  <a:pt x="225945" y="3429000"/>
                </a:lnTo>
                <a:lnTo>
                  <a:pt x="250999" y="3429000"/>
                </a:lnTo>
                <a:lnTo>
                  <a:pt x="286030" y="3416300"/>
                </a:lnTo>
                <a:lnTo>
                  <a:pt x="321884" y="3390900"/>
                </a:lnTo>
                <a:lnTo>
                  <a:pt x="349402" y="3378200"/>
                </a:lnTo>
                <a:lnTo>
                  <a:pt x="469477" y="3378200"/>
                </a:lnTo>
                <a:lnTo>
                  <a:pt x="493458" y="3365500"/>
                </a:lnTo>
                <a:lnTo>
                  <a:pt x="552653" y="3365500"/>
                </a:lnTo>
                <a:lnTo>
                  <a:pt x="584330" y="3352800"/>
                </a:lnTo>
                <a:lnTo>
                  <a:pt x="600379" y="3340100"/>
                </a:lnTo>
                <a:lnTo>
                  <a:pt x="691810" y="3340100"/>
                </a:lnTo>
                <a:lnTo>
                  <a:pt x="708286" y="3327400"/>
                </a:lnTo>
                <a:lnTo>
                  <a:pt x="882564" y="3327400"/>
                </a:lnTo>
                <a:lnTo>
                  <a:pt x="910266" y="3314700"/>
                </a:lnTo>
                <a:lnTo>
                  <a:pt x="967737" y="3289300"/>
                </a:lnTo>
                <a:lnTo>
                  <a:pt x="1013256" y="3263900"/>
                </a:lnTo>
                <a:lnTo>
                  <a:pt x="1028166" y="3251200"/>
                </a:lnTo>
                <a:lnTo>
                  <a:pt x="1049510" y="3251200"/>
                </a:lnTo>
                <a:lnTo>
                  <a:pt x="1073048" y="3238500"/>
                </a:lnTo>
                <a:lnTo>
                  <a:pt x="1123793" y="3238500"/>
                </a:lnTo>
                <a:lnTo>
                  <a:pt x="1144241" y="3225800"/>
                </a:lnTo>
                <a:lnTo>
                  <a:pt x="1163799" y="3213100"/>
                </a:lnTo>
                <a:lnTo>
                  <a:pt x="1190383" y="3213100"/>
                </a:lnTo>
                <a:lnTo>
                  <a:pt x="1222763" y="3200400"/>
                </a:lnTo>
                <a:lnTo>
                  <a:pt x="1256361" y="3187700"/>
                </a:lnTo>
                <a:lnTo>
                  <a:pt x="1290876" y="3187700"/>
                </a:lnTo>
                <a:lnTo>
                  <a:pt x="1326007" y="3175000"/>
                </a:lnTo>
                <a:lnTo>
                  <a:pt x="1783714" y="3162300"/>
                </a:lnTo>
                <a:lnTo>
                  <a:pt x="4681601" y="2463800"/>
                </a:lnTo>
                <a:lnTo>
                  <a:pt x="4746498" y="2451100"/>
                </a:lnTo>
                <a:lnTo>
                  <a:pt x="4790598" y="2438400"/>
                </a:lnTo>
                <a:lnTo>
                  <a:pt x="4831365" y="2413000"/>
                </a:lnTo>
                <a:lnTo>
                  <a:pt x="4871513" y="2400300"/>
                </a:lnTo>
                <a:lnTo>
                  <a:pt x="4913757" y="2387600"/>
                </a:lnTo>
                <a:lnTo>
                  <a:pt x="4925782" y="2374900"/>
                </a:lnTo>
                <a:lnTo>
                  <a:pt x="4939569" y="2362200"/>
                </a:lnTo>
                <a:lnTo>
                  <a:pt x="4975860" y="2362200"/>
                </a:lnTo>
                <a:lnTo>
                  <a:pt x="5006512" y="2349500"/>
                </a:lnTo>
                <a:lnTo>
                  <a:pt x="5023532" y="2336800"/>
                </a:lnTo>
                <a:lnTo>
                  <a:pt x="5039100" y="2324100"/>
                </a:lnTo>
                <a:lnTo>
                  <a:pt x="5065395" y="2324100"/>
                </a:lnTo>
                <a:lnTo>
                  <a:pt x="5071933" y="2311400"/>
                </a:lnTo>
                <a:lnTo>
                  <a:pt x="5139944" y="2311400"/>
                </a:lnTo>
                <a:lnTo>
                  <a:pt x="5143595" y="2298700"/>
                </a:lnTo>
                <a:lnTo>
                  <a:pt x="5146246" y="2298700"/>
                </a:lnTo>
                <a:lnTo>
                  <a:pt x="5159375" y="2286000"/>
                </a:lnTo>
                <a:lnTo>
                  <a:pt x="5202291" y="2286000"/>
                </a:lnTo>
                <a:lnTo>
                  <a:pt x="5212842" y="2273300"/>
                </a:lnTo>
                <a:lnTo>
                  <a:pt x="5233797" y="2273300"/>
                </a:lnTo>
                <a:lnTo>
                  <a:pt x="5238791" y="2260600"/>
                </a:lnTo>
                <a:lnTo>
                  <a:pt x="5243560" y="2260600"/>
                </a:lnTo>
                <a:lnTo>
                  <a:pt x="5248781" y="2247900"/>
                </a:lnTo>
                <a:lnTo>
                  <a:pt x="5291201" y="2247900"/>
                </a:lnTo>
                <a:lnTo>
                  <a:pt x="5301908" y="2235200"/>
                </a:lnTo>
                <a:lnTo>
                  <a:pt x="5313807" y="2235200"/>
                </a:lnTo>
                <a:lnTo>
                  <a:pt x="5325705" y="2222500"/>
                </a:lnTo>
                <a:lnTo>
                  <a:pt x="5344914" y="2222500"/>
                </a:lnTo>
                <a:lnTo>
                  <a:pt x="5352129" y="2209800"/>
                </a:lnTo>
                <a:lnTo>
                  <a:pt x="5398674" y="2209800"/>
                </a:lnTo>
                <a:lnTo>
                  <a:pt x="5408064" y="2197100"/>
                </a:lnTo>
                <a:lnTo>
                  <a:pt x="5414264" y="2184400"/>
                </a:lnTo>
                <a:lnTo>
                  <a:pt x="5607375" y="2184400"/>
                </a:lnTo>
                <a:lnTo>
                  <a:pt x="5648134" y="2171700"/>
                </a:lnTo>
                <a:lnTo>
                  <a:pt x="5696513" y="2171700"/>
                </a:lnTo>
                <a:lnTo>
                  <a:pt x="5735320" y="2159000"/>
                </a:lnTo>
                <a:lnTo>
                  <a:pt x="5829956" y="2159000"/>
                </a:lnTo>
                <a:lnTo>
                  <a:pt x="5838967" y="2146300"/>
                </a:lnTo>
                <a:lnTo>
                  <a:pt x="5855335" y="2146300"/>
                </a:lnTo>
                <a:lnTo>
                  <a:pt x="5865451" y="2133600"/>
                </a:lnTo>
                <a:lnTo>
                  <a:pt x="5976104" y="2133600"/>
                </a:lnTo>
                <a:lnTo>
                  <a:pt x="5993765" y="2120900"/>
                </a:lnTo>
                <a:lnTo>
                  <a:pt x="6106546" y="2120900"/>
                </a:lnTo>
                <a:lnTo>
                  <a:pt x="6120130" y="2108200"/>
                </a:lnTo>
                <a:lnTo>
                  <a:pt x="6126761" y="2108200"/>
                </a:lnTo>
                <a:lnTo>
                  <a:pt x="6129083" y="2095500"/>
                </a:lnTo>
                <a:lnTo>
                  <a:pt x="6131595" y="2095500"/>
                </a:lnTo>
                <a:lnTo>
                  <a:pt x="6138799" y="2082800"/>
                </a:lnTo>
                <a:lnTo>
                  <a:pt x="6150234" y="2082800"/>
                </a:lnTo>
                <a:lnTo>
                  <a:pt x="6162278" y="2070100"/>
                </a:lnTo>
                <a:lnTo>
                  <a:pt x="6174678" y="2070100"/>
                </a:lnTo>
                <a:lnTo>
                  <a:pt x="6187186" y="2057400"/>
                </a:lnTo>
                <a:lnTo>
                  <a:pt x="6213109" y="2057400"/>
                </a:lnTo>
                <a:lnTo>
                  <a:pt x="6226173" y="2044700"/>
                </a:lnTo>
                <a:lnTo>
                  <a:pt x="6238748" y="2044700"/>
                </a:lnTo>
                <a:lnTo>
                  <a:pt x="6241571" y="2032000"/>
                </a:lnTo>
                <a:lnTo>
                  <a:pt x="6280842" y="2032000"/>
                </a:lnTo>
                <a:lnTo>
                  <a:pt x="6294882" y="2019300"/>
                </a:lnTo>
                <a:lnTo>
                  <a:pt x="6300789" y="2006600"/>
                </a:lnTo>
                <a:lnTo>
                  <a:pt x="6321796" y="2006600"/>
                </a:lnTo>
                <a:lnTo>
                  <a:pt x="6333490" y="1993900"/>
                </a:lnTo>
                <a:lnTo>
                  <a:pt x="6372431" y="1993900"/>
                </a:lnTo>
                <a:lnTo>
                  <a:pt x="6392836" y="1981200"/>
                </a:lnTo>
                <a:lnTo>
                  <a:pt x="6427485" y="1981200"/>
                </a:lnTo>
                <a:lnTo>
                  <a:pt x="6434298" y="1968500"/>
                </a:lnTo>
                <a:lnTo>
                  <a:pt x="6459585" y="1968500"/>
                </a:lnTo>
                <a:lnTo>
                  <a:pt x="6500225" y="1955800"/>
                </a:lnTo>
                <a:lnTo>
                  <a:pt x="6547717" y="1955800"/>
                </a:lnTo>
                <a:lnTo>
                  <a:pt x="6575663" y="1943100"/>
                </a:lnTo>
                <a:lnTo>
                  <a:pt x="6622923" y="1943100"/>
                </a:lnTo>
                <a:lnTo>
                  <a:pt x="6632172" y="1930400"/>
                </a:lnTo>
                <a:lnTo>
                  <a:pt x="6651371" y="1930400"/>
                </a:lnTo>
                <a:lnTo>
                  <a:pt x="6686677" y="1905000"/>
                </a:lnTo>
                <a:lnTo>
                  <a:pt x="6702806" y="1892300"/>
                </a:lnTo>
                <a:lnTo>
                  <a:pt x="6723380" y="1892300"/>
                </a:lnTo>
                <a:lnTo>
                  <a:pt x="6727698" y="1879600"/>
                </a:lnTo>
                <a:lnTo>
                  <a:pt x="6734020" y="1879600"/>
                </a:lnTo>
                <a:lnTo>
                  <a:pt x="6740461" y="1866900"/>
                </a:lnTo>
                <a:lnTo>
                  <a:pt x="6871829" y="1866900"/>
                </a:lnTo>
                <a:lnTo>
                  <a:pt x="6896782" y="1854200"/>
                </a:lnTo>
                <a:lnTo>
                  <a:pt x="6918092" y="1854200"/>
                </a:lnTo>
                <a:lnTo>
                  <a:pt x="6941820" y="1841500"/>
                </a:lnTo>
                <a:lnTo>
                  <a:pt x="7255129" y="1841500"/>
                </a:lnTo>
                <a:lnTo>
                  <a:pt x="7342885" y="1816100"/>
                </a:lnTo>
                <a:lnTo>
                  <a:pt x="8906132" y="1816100"/>
                </a:lnTo>
                <a:lnTo>
                  <a:pt x="8955913" y="1803400"/>
                </a:lnTo>
                <a:lnTo>
                  <a:pt x="9059427" y="1803400"/>
                </a:lnTo>
                <a:lnTo>
                  <a:pt x="9165160" y="1778000"/>
                </a:lnTo>
                <a:lnTo>
                  <a:pt x="9217152" y="1778000"/>
                </a:lnTo>
                <a:lnTo>
                  <a:pt x="9226782" y="1765300"/>
                </a:lnTo>
                <a:lnTo>
                  <a:pt x="9237138" y="1765300"/>
                </a:lnTo>
                <a:lnTo>
                  <a:pt x="9252710" y="1752600"/>
                </a:lnTo>
                <a:lnTo>
                  <a:pt x="9277985" y="1739900"/>
                </a:lnTo>
                <a:lnTo>
                  <a:pt x="9365742" y="1727200"/>
                </a:lnTo>
                <a:lnTo>
                  <a:pt x="9381363" y="1714500"/>
                </a:lnTo>
                <a:lnTo>
                  <a:pt x="9382506" y="1714500"/>
                </a:lnTo>
                <a:lnTo>
                  <a:pt x="9403715" y="1689100"/>
                </a:lnTo>
                <a:lnTo>
                  <a:pt x="9433687" y="1689100"/>
                </a:lnTo>
                <a:lnTo>
                  <a:pt x="9467215" y="1676400"/>
                </a:lnTo>
                <a:lnTo>
                  <a:pt x="9502267" y="1663700"/>
                </a:lnTo>
                <a:lnTo>
                  <a:pt x="9539414" y="1651000"/>
                </a:lnTo>
                <a:lnTo>
                  <a:pt x="9599576" y="1651000"/>
                </a:lnTo>
                <a:lnTo>
                  <a:pt x="9625901" y="1638300"/>
                </a:lnTo>
                <a:lnTo>
                  <a:pt x="9650130" y="1638300"/>
                </a:lnTo>
                <a:lnTo>
                  <a:pt x="9664192" y="1625600"/>
                </a:lnTo>
                <a:lnTo>
                  <a:pt x="9673149" y="1625600"/>
                </a:lnTo>
                <a:lnTo>
                  <a:pt x="9681940" y="1612900"/>
                </a:lnTo>
                <a:lnTo>
                  <a:pt x="9689159" y="1612900"/>
                </a:lnTo>
                <a:lnTo>
                  <a:pt x="9693402" y="1600200"/>
                </a:lnTo>
                <a:lnTo>
                  <a:pt x="9720564" y="1600200"/>
                </a:lnTo>
                <a:lnTo>
                  <a:pt x="9734317" y="1587500"/>
                </a:lnTo>
                <a:lnTo>
                  <a:pt x="9763767" y="1587500"/>
                </a:lnTo>
                <a:lnTo>
                  <a:pt x="9794335" y="1574800"/>
                </a:lnTo>
                <a:lnTo>
                  <a:pt x="9823140" y="1562100"/>
                </a:lnTo>
                <a:lnTo>
                  <a:pt x="9845421" y="1549400"/>
                </a:lnTo>
                <a:lnTo>
                  <a:pt x="9883590" y="1536700"/>
                </a:lnTo>
                <a:lnTo>
                  <a:pt x="9927034" y="1524000"/>
                </a:lnTo>
                <a:lnTo>
                  <a:pt x="9968311" y="1511300"/>
                </a:lnTo>
                <a:lnTo>
                  <a:pt x="9999980" y="1498600"/>
                </a:lnTo>
                <a:lnTo>
                  <a:pt x="10002393" y="1498600"/>
                </a:lnTo>
                <a:lnTo>
                  <a:pt x="10004425" y="1485900"/>
                </a:lnTo>
                <a:lnTo>
                  <a:pt x="10015112" y="1485900"/>
                </a:lnTo>
                <a:lnTo>
                  <a:pt x="10028872" y="1473200"/>
                </a:lnTo>
                <a:lnTo>
                  <a:pt x="10272936" y="1473200"/>
                </a:lnTo>
                <a:lnTo>
                  <a:pt x="10280411" y="1460500"/>
                </a:lnTo>
                <a:lnTo>
                  <a:pt x="10300208" y="1460500"/>
                </a:lnTo>
                <a:lnTo>
                  <a:pt x="10316434" y="1447800"/>
                </a:lnTo>
                <a:lnTo>
                  <a:pt x="10370566" y="1447800"/>
                </a:lnTo>
                <a:lnTo>
                  <a:pt x="10374931" y="1435100"/>
                </a:lnTo>
                <a:lnTo>
                  <a:pt x="10381964" y="1422400"/>
                </a:lnTo>
                <a:lnTo>
                  <a:pt x="10414490" y="1422400"/>
                </a:lnTo>
                <a:lnTo>
                  <a:pt x="10423413" y="1409700"/>
                </a:lnTo>
                <a:lnTo>
                  <a:pt x="10446553" y="1409700"/>
                </a:lnTo>
                <a:lnTo>
                  <a:pt x="10452750" y="1397000"/>
                </a:lnTo>
                <a:lnTo>
                  <a:pt x="10464038" y="1397000"/>
                </a:lnTo>
                <a:lnTo>
                  <a:pt x="10487406" y="1384300"/>
                </a:lnTo>
                <a:lnTo>
                  <a:pt x="10493507" y="1384300"/>
                </a:lnTo>
                <a:lnTo>
                  <a:pt x="10507140" y="1371600"/>
                </a:lnTo>
                <a:lnTo>
                  <a:pt x="10560065" y="1371600"/>
                </a:lnTo>
                <a:lnTo>
                  <a:pt x="10566120" y="1358900"/>
                </a:lnTo>
                <a:lnTo>
                  <a:pt x="10573258" y="1358900"/>
                </a:lnTo>
                <a:lnTo>
                  <a:pt x="10603865" y="1346200"/>
                </a:lnTo>
                <a:lnTo>
                  <a:pt x="10683311" y="1346200"/>
                </a:lnTo>
                <a:lnTo>
                  <a:pt x="10688955" y="1333500"/>
                </a:lnTo>
                <a:lnTo>
                  <a:pt x="10694027" y="1333500"/>
                </a:lnTo>
                <a:lnTo>
                  <a:pt x="10699242" y="1320800"/>
                </a:lnTo>
                <a:lnTo>
                  <a:pt x="10723880" y="1320800"/>
                </a:lnTo>
                <a:lnTo>
                  <a:pt x="10744942" y="1308100"/>
                </a:lnTo>
                <a:lnTo>
                  <a:pt x="10770742" y="1308100"/>
                </a:lnTo>
                <a:lnTo>
                  <a:pt x="10796067" y="1295400"/>
                </a:lnTo>
                <a:lnTo>
                  <a:pt x="10815701" y="1295400"/>
                </a:lnTo>
                <a:lnTo>
                  <a:pt x="10851007" y="1270000"/>
                </a:lnTo>
                <a:lnTo>
                  <a:pt x="10896347" y="1270000"/>
                </a:lnTo>
                <a:lnTo>
                  <a:pt x="10917983" y="1257300"/>
                </a:lnTo>
                <a:lnTo>
                  <a:pt x="10940547" y="1257300"/>
                </a:lnTo>
                <a:lnTo>
                  <a:pt x="10960481" y="1244600"/>
                </a:lnTo>
                <a:lnTo>
                  <a:pt x="10968523" y="1244600"/>
                </a:lnTo>
                <a:lnTo>
                  <a:pt x="10969863" y="1231900"/>
                </a:lnTo>
                <a:lnTo>
                  <a:pt x="10974578" y="1231900"/>
                </a:lnTo>
                <a:lnTo>
                  <a:pt x="10984620" y="1219200"/>
                </a:lnTo>
                <a:lnTo>
                  <a:pt x="10997390" y="1219200"/>
                </a:lnTo>
                <a:lnTo>
                  <a:pt x="11012279" y="1206500"/>
                </a:lnTo>
                <a:lnTo>
                  <a:pt x="11028680" y="1206500"/>
                </a:lnTo>
                <a:lnTo>
                  <a:pt x="11038584" y="1193800"/>
                </a:lnTo>
                <a:lnTo>
                  <a:pt x="11049142" y="1193800"/>
                </a:lnTo>
                <a:lnTo>
                  <a:pt x="11060201" y="1181100"/>
                </a:lnTo>
                <a:lnTo>
                  <a:pt x="11071606" y="1181100"/>
                </a:lnTo>
                <a:lnTo>
                  <a:pt x="11083839" y="1168400"/>
                </a:lnTo>
                <a:lnTo>
                  <a:pt x="11096799" y="1155700"/>
                </a:lnTo>
                <a:lnTo>
                  <a:pt x="11109450" y="1143000"/>
                </a:lnTo>
                <a:lnTo>
                  <a:pt x="11120755" y="1130300"/>
                </a:lnTo>
                <a:lnTo>
                  <a:pt x="11127293" y="1117600"/>
                </a:lnTo>
                <a:lnTo>
                  <a:pt x="11129559" y="1117600"/>
                </a:lnTo>
                <a:lnTo>
                  <a:pt x="11133455" y="1104900"/>
                </a:lnTo>
                <a:lnTo>
                  <a:pt x="11142849" y="1104900"/>
                </a:lnTo>
                <a:lnTo>
                  <a:pt x="11155171" y="1092200"/>
                </a:lnTo>
                <a:lnTo>
                  <a:pt x="11167209" y="1079500"/>
                </a:lnTo>
                <a:lnTo>
                  <a:pt x="11175746" y="1066800"/>
                </a:lnTo>
                <a:lnTo>
                  <a:pt x="11182042" y="1066800"/>
                </a:lnTo>
                <a:lnTo>
                  <a:pt x="11184874" y="1054100"/>
                </a:lnTo>
                <a:lnTo>
                  <a:pt x="11187586" y="1054100"/>
                </a:lnTo>
                <a:lnTo>
                  <a:pt x="11193526" y="1041400"/>
                </a:lnTo>
                <a:lnTo>
                  <a:pt x="11195990" y="1028700"/>
                </a:lnTo>
                <a:lnTo>
                  <a:pt x="11195526" y="1016000"/>
                </a:lnTo>
                <a:lnTo>
                  <a:pt x="11194919" y="1016000"/>
                </a:lnTo>
                <a:lnTo>
                  <a:pt x="11196955" y="1003300"/>
                </a:lnTo>
                <a:lnTo>
                  <a:pt x="11199667" y="990600"/>
                </a:lnTo>
                <a:lnTo>
                  <a:pt x="11206331" y="990600"/>
                </a:lnTo>
                <a:lnTo>
                  <a:pt x="11217402" y="977900"/>
                </a:lnTo>
                <a:lnTo>
                  <a:pt x="11239111" y="952500"/>
                </a:lnTo>
                <a:lnTo>
                  <a:pt x="11269154" y="927100"/>
                </a:lnTo>
                <a:lnTo>
                  <a:pt x="11302626" y="889000"/>
                </a:lnTo>
                <a:lnTo>
                  <a:pt x="11334623" y="863600"/>
                </a:lnTo>
                <a:lnTo>
                  <a:pt x="11338827" y="850900"/>
                </a:lnTo>
                <a:lnTo>
                  <a:pt x="11405235" y="850900"/>
                </a:lnTo>
                <a:lnTo>
                  <a:pt x="11426051" y="838200"/>
                </a:lnTo>
                <a:lnTo>
                  <a:pt x="11448319" y="838200"/>
                </a:lnTo>
                <a:lnTo>
                  <a:pt x="11473207" y="825500"/>
                </a:lnTo>
                <a:lnTo>
                  <a:pt x="11501882" y="812800"/>
                </a:lnTo>
                <a:lnTo>
                  <a:pt x="11529312" y="800100"/>
                </a:lnTo>
                <a:lnTo>
                  <a:pt x="11555682" y="800100"/>
                </a:lnTo>
                <a:lnTo>
                  <a:pt x="11579981" y="787400"/>
                </a:lnTo>
                <a:lnTo>
                  <a:pt x="11619281" y="787400"/>
                </a:lnTo>
                <a:lnTo>
                  <a:pt x="11634628" y="774700"/>
                </a:lnTo>
                <a:lnTo>
                  <a:pt x="11656822" y="774700"/>
                </a:lnTo>
                <a:lnTo>
                  <a:pt x="11661354" y="762000"/>
                </a:lnTo>
                <a:lnTo>
                  <a:pt x="11659743" y="762000"/>
                </a:lnTo>
                <a:lnTo>
                  <a:pt x="11656893" y="749300"/>
                </a:lnTo>
                <a:lnTo>
                  <a:pt x="11657711" y="749300"/>
                </a:lnTo>
                <a:lnTo>
                  <a:pt x="11664751" y="736600"/>
                </a:lnTo>
                <a:lnTo>
                  <a:pt x="11684928" y="736600"/>
                </a:lnTo>
                <a:lnTo>
                  <a:pt x="11691112" y="723900"/>
                </a:lnTo>
                <a:lnTo>
                  <a:pt x="11700383" y="711200"/>
                </a:lnTo>
                <a:lnTo>
                  <a:pt x="11719941" y="711200"/>
                </a:lnTo>
                <a:lnTo>
                  <a:pt x="11722481" y="698500"/>
                </a:lnTo>
                <a:lnTo>
                  <a:pt x="11739280" y="698500"/>
                </a:lnTo>
                <a:lnTo>
                  <a:pt x="11749690" y="685800"/>
                </a:lnTo>
                <a:lnTo>
                  <a:pt x="11767820" y="685800"/>
                </a:lnTo>
                <a:lnTo>
                  <a:pt x="11777285" y="673100"/>
                </a:lnTo>
                <a:lnTo>
                  <a:pt x="11855755" y="673100"/>
                </a:lnTo>
                <a:lnTo>
                  <a:pt x="11875611" y="660400"/>
                </a:lnTo>
                <a:lnTo>
                  <a:pt x="11896657" y="647700"/>
                </a:lnTo>
                <a:lnTo>
                  <a:pt x="11983085" y="647700"/>
                </a:lnTo>
                <a:lnTo>
                  <a:pt x="12020331" y="635000"/>
                </a:lnTo>
                <a:lnTo>
                  <a:pt x="12154499" y="571500"/>
                </a:lnTo>
                <a:lnTo>
                  <a:pt x="12191746" y="558800"/>
                </a:lnTo>
                <a:lnTo>
                  <a:pt x="12192000" y="558800"/>
                </a:lnTo>
                <a:lnTo>
                  <a:pt x="12192000" y="0"/>
                </a:lnTo>
                <a:close/>
              </a:path>
              <a:path w="12192000" h="3479800">
                <a:moveTo>
                  <a:pt x="103724" y="3467100"/>
                </a:moveTo>
                <a:lnTo>
                  <a:pt x="56303" y="3467100"/>
                </a:lnTo>
                <a:lnTo>
                  <a:pt x="64180" y="3479800"/>
                </a:lnTo>
                <a:lnTo>
                  <a:pt x="88262" y="3479800"/>
                </a:lnTo>
                <a:lnTo>
                  <a:pt x="103724" y="3467100"/>
                </a:lnTo>
                <a:close/>
              </a:path>
              <a:path w="12192000" h="3479800">
                <a:moveTo>
                  <a:pt x="691810" y="3340100"/>
                </a:moveTo>
                <a:lnTo>
                  <a:pt x="600379" y="3340100"/>
                </a:lnTo>
                <a:lnTo>
                  <a:pt x="640307" y="3352800"/>
                </a:lnTo>
                <a:lnTo>
                  <a:pt x="675333" y="3352800"/>
                </a:lnTo>
                <a:lnTo>
                  <a:pt x="691810" y="3340100"/>
                </a:lnTo>
                <a:close/>
              </a:path>
              <a:path w="12192000" h="3479800">
                <a:moveTo>
                  <a:pt x="882564" y="3327400"/>
                </a:moveTo>
                <a:lnTo>
                  <a:pt x="799055" y="3327400"/>
                </a:lnTo>
                <a:lnTo>
                  <a:pt x="808151" y="3340100"/>
                </a:lnTo>
                <a:lnTo>
                  <a:pt x="854862" y="3340100"/>
                </a:lnTo>
                <a:lnTo>
                  <a:pt x="882564" y="3327400"/>
                </a:lnTo>
                <a:close/>
              </a:path>
              <a:path w="12192000" h="3479800">
                <a:moveTo>
                  <a:pt x="5543867" y="2184400"/>
                </a:moveTo>
                <a:lnTo>
                  <a:pt x="5444172" y="2184400"/>
                </a:lnTo>
                <a:lnTo>
                  <a:pt x="5462055" y="2197100"/>
                </a:lnTo>
                <a:lnTo>
                  <a:pt x="5523920" y="2197100"/>
                </a:lnTo>
                <a:lnTo>
                  <a:pt x="5543867" y="2184400"/>
                </a:lnTo>
                <a:close/>
              </a:path>
              <a:path w="12192000" h="3479800">
                <a:moveTo>
                  <a:pt x="5955260" y="2133600"/>
                </a:moveTo>
                <a:lnTo>
                  <a:pt x="5865451" y="2133600"/>
                </a:lnTo>
                <a:lnTo>
                  <a:pt x="5876258" y="2146300"/>
                </a:lnTo>
                <a:lnTo>
                  <a:pt x="5943600" y="2146300"/>
                </a:lnTo>
                <a:lnTo>
                  <a:pt x="5955260" y="2133600"/>
                </a:lnTo>
                <a:close/>
              </a:path>
              <a:path w="12192000" h="3479800">
                <a:moveTo>
                  <a:pt x="8458362" y="1905000"/>
                </a:moveTo>
                <a:lnTo>
                  <a:pt x="8209609" y="1905000"/>
                </a:lnTo>
                <a:lnTo>
                  <a:pt x="8236204" y="1917700"/>
                </a:lnTo>
                <a:lnTo>
                  <a:pt x="8400567" y="1917700"/>
                </a:lnTo>
                <a:lnTo>
                  <a:pt x="8458362" y="1905000"/>
                </a:lnTo>
                <a:close/>
              </a:path>
              <a:path w="12192000" h="3479800">
                <a:moveTo>
                  <a:pt x="8906132" y="1816100"/>
                </a:moveTo>
                <a:lnTo>
                  <a:pt x="7543657" y="1816100"/>
                </a:lnTo>
                <a:lnTo>
                  <a:pt x="7580080" y="1828800"/>
                </a:lnTo>
                <a:lnTo>
                  <a:pt x="7617968" y="1828800"/>
                </a:lnTo>
                <a:lnTo>
                  <a:pt x="7657367" y="1841500"/>
                </a:lnTo>
                <a:lnTo>
                  <a:pt x="7779468" y="1841500"/>
                </a:lnTo>
                <a:lnTo>
                  <a:pt x="7792466" y="1854200"/>
                </a:lnTo>
                <a:lnTo>
                  <a:pt x="7805939" y="1854200"/>
                </a:lnTo>
                <a:lnTo>
                  <a:pt x="7817866" y="1866900"/>
                </a:lnTo>
                <a:lnTo>
                  <a:pt x="7959238" y="1866900"/>
                </a:lnTo>
                <a:lnTo>
                  <a:pt x="8004254" y="1879600"/>
                </a:lnTo>
                <a:lnTo>
                  <a:pt x="8059675" y="1879600"/>
                </a:lnTo>
                <a:lnTo>
                  <a:pt x="8132064" y="1892300"/>
                </a:lnTo>
                <a:lnTo>
                  <a:pt x="8156801" y="1905000"/>
                </a:lnTo>
                <a:lnTo>
                  <a:pt x="8523892" y="1905000"/>
                </a:lnTo>
                <a:lnTo>
                  <a:pt x="8538464" y="1892300"/>
                </a:lnTo>
                <a:lnTo>
                  <a:pt x="8603007" y="1892300"/>
                </a:lnTo>
                <a:lnTo>
                  <a:pt x="8693040" y="1866900"/>
                </a:lnTo>
                <a:lnTo>
                  <a:pt x="8743540" y="1854200"/>
                </a:lnTo>
                <a:lnTo>
                  <a:pt x="8906132" y="1816100"/>
                </a:lnTo>
                <a:close/>
              </a:path>
              <a:path w="12192000" h="3479800">
                <a:moveTo>
                  <a:pt x="8603007" y="1892300"/>
                </a:moveTo>
                <a:lnTo>
                  <a:pt x="8538464" y="1892300"/>
                </a:lnTo>
                <a:lnTo>
                  <a:pt x="8549183" y="1905000"/>
                </a:lnTo>
                <a:lnTo>
                  <a:pt x="8570309" y="1905000"/>
                </a:lnTo>
                <a:lnTo>
                  <a:pt x="8603007" y="1892300"/>
                </a:lnTo>
                <a:close/>
              </a:path>
              <a:path w="12192000" h="3479800">
                <a:moveTo>
                  <a:pt x="7779468" y="1841500"/>
                </a:moveTo>
                <a:lnTo>
                  <a:pt x="7722498" y="1841500"/>
                </a:lnTo>
                <a:lnTo>
                  <a:pt x="7768971" y="1854200"/>
                </a:lnTo>
                <a:lnTo>
                  <a:pt x="7779468" y="1841500"/>
                </a:lnTo>
                <a:close/>
              </a:path>
              <a:path w="12192000" h="3479800">
                <a:moveTo>
                  <a:pt x="10100849" y="1473200"/>
                </a:moveTo>
                <a:lnTo>
                  <a:pt x="10071639" y="1473200"/>
                </a:lnTo>
                <a:lnTo>
                  <a:pt x="10075548" y="1485900"/>
                </a:lnTo>
                <a:lnTo>
                  <a:pt x="10090332" y="1485900"/>
                </a:lnTo>
                <a:lnTo>
                  <a:pt x="10100849" y="1473200"/>
                </a:lnTo>
                <a:close/>
              </a:path>
              <a:path w="12192000" h="3479800">
                <a:moveTo>
                  <a:pt x="10190110" y="1473200"/>
                </a:moveTo>
                <a:lnTo>
                  <a:pt x="10151999" y="1473200"/>
                </a:lnTo>
                <a:lnTo>
                  <a:pt x="10163575" y="1485900"/>
                </a:lnTo>
                <a:lnTo>
                  <a:pt x="10176891" y="1485900"/>
                </a:lnTo>
                <a:lnTo>
                  <a:pt x="10190110" y="1473200"/>
                </a:lnTo>
                <a:close/>
              </a:path>
              <a:path w="12192000" h="3479800">
                <a:moveTo>
                  <a:pt x="11935444" y="647700"/>
                </a:moveTo>
                <a:lnTo>
                  <a:pt x="11896657" y="647700"/>
                </a:lnTo>
                <a:lnTo>
                  <a:pt x="11923014" y="660400"/>
                </a:lnTo>
                <a:lnTo>
                  <a:pt x="11932854" y="660400"/>
                </a:lnTo>
                <a:lnTo>
                  <a:pt x="11935444" y="647700"/>
                </a:lnTo>
                <a:close/>
              </a:path>
              <a:path w="12192000" h="3479800">
                <a:moveTo>
                  <a:pt x="11983085" y="647700"/>
                </a:moveTo>
                <a:lnTo>
                  <a:pt x="11945526" y="647700"/>
                </a:lnTo>
                <a:lnTo>
                  <a:pt x="11950525" y="660400"/>
                </a:lnTo>
                <a:lnTo>
                  <a:pt x="11961072" y="660400"/>
                </a:lnTo>
                <a:lnTo>
                  <a:pt x="11983085" y="647700"/>
                </a:lnTo>
                <a:close/>
              </a:path>
              <a:path w="12192000" h="3479800">
                <a:moveTo>
                  <a:pt x="12192000" y="558800"/>
                </a:moveTo>
                <a:lnTo>
                  <a:pt x="12191746" y="558800"/>
                </a:lnTo>
                <a:lnTo>
                  <a:pt x="12192000" y="635000"/>
                </a:lnTo>
                <a:lnTo>
                  <a:pt x="12192000" y="55880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9544" rIns="0" bIns="0" rtlCol="0" vert="horz">
            <a:spAutoFit/>
          </a:bodyPr>
          <a:lstStyle/>
          <a:p>
            <a:pPr marL="387985">
              <a:lnSpc>
                <a:spcPct val="100000"/>
              </a:lnSpc>
              <a:spcBef>
                <a:spcPts val="130"/>
              </a:spcBef>
            </a:pPr>
            <a:r>
              <a:rPr dirty="0" sz="4400" spc="-120"/>
              <a:t>Identifying</a:t>
            </a:r>
            <a:r>
              <a:rPr dirty="0" sz="4400" spc="-245"/>
              <a:t> </a:t>
            </a:r>
            <a:r>
              <a:rPr dirty="0" sz="4400" spc="-260"/>
              <a:t>Common</a:t>
            </a:r>
            <a:r>
              <a:rPr dirty="0" sz="4400" spc="-405"/>
              <a:t> </a:t>
            </a:r>
            <a:r>
              <a:rPr dirty="0" sz="4400" spc="-225"/>
              <a:t>Performance</a:t>
            </a:r>
            <a:r>
              <a:rPr dirty="0" sz="4400" spc="-370"/>
              <a:t> </a:t>
            </a:r>
            <a:r>
              <a:rPr dirty="0" sz="4400" spc="-360"/>
              <a:t>Issues</a:t>
            </a:r>
            <a:endParaRPr sz="4400"/>
          </a:p>
        </p:txBody>
      </p:sp>
      <p:grpSp>
        <p:nvGrpSpPr>
          <p:cNvPr id="4" name="object 4" descr=""/>
          <p:cNvGrpSpPr/>
          <p:nvPr/>
        </p:nvGrpSpPr>
        <p:grpSpPr>
          <a:xfrm>
            <a:off x="1076325" y="1904936"/>
            <a:ext cx="3729354" cy="4329430"/>
            <a:chOff x="1076325" y="1904936"/>
            <a:chExt cx="3729354" cy="432943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6325" y="1904936"/>
              <a:ext cx="3729101" cy="411010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33475" y="1962149"/>
              <a:ext cx="3600450" cy="3981450"/>
            </a:xfrm>
            <a:custGeom>
              <a:avLst/>
              <a:gdLst/>
              <a:ahLst/>
              <a:cxnLst/>
              <a:rect l="l" t="t" r="r" b="b"/>
              <a:pathLst>
                <a:path w="3600450" h="3981450">
                  <a:moveTo>
                    <a:pt x="3600450" y="0"/>
                  </a:moveTo>
                  <a:lnTo>
                    <a:pt x="0" y="0"/>
                  </a:lnTo>
                  <a:lnTo>
                    <a:pt x="0" y="3981450"/>
                  </a:lnTo>
                  <a:lnTo>
                    <a:pt x="3600450" y="3981450"/>
                  </a:lnTo>
                  <a:lnTo>
                    <a:pt x="36004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4925" y="2114549"/>
              <a:ext cx="3276600" cy="363855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1225" y="5791200"/>
              <a:ext cx="1385824" cy="442912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5449951" y="2750725"/>
            <a:ext cx="4486275" cy="279273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25"/>
              </a:spcBef>
              <a:buChar char="•"/>
              <a:tabLst>
                <a:tab pos="240665" algn="l"/>
              </a:tabLst>
            </a:pPr>
            <a:r>
              <a:rPr dirty="0" sz="2000" spc="-95">
                <a:latin typeface="Arial"/>
                <a:cs typeface="Arial"/>
              </a:rPr>
              <a:t>Complaints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may</a:t>
            </a:r>
            <a:r>
              <a:rPr dirty="0" sz="2000" spc="-16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be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based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on: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229"/>
              </a:spcBef>
              <a:buChar char="•"/>
              <a:tabLst>
                <a:tab pos="698500" algn="l"/>
              </a:tabLst>
            </a:pPr>
            <a:r>
              <a:rPr dirty="0" sz="2000" spc="-100">
                <a:latin typeface="Arial"/>
                <a:cs typeface="Arial"/>
              </a:rPr>
              <a:t>Customer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Service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05"/>
              </a:spcBef>
              <a:buChar char="•"/>
              <a:tabLst>
                <a:tab pos="698500" algn="l"/>
              </a:tabLst>
            </a:pPr>
            <a:r>
              <a:rPr dirty="0" sz="2000" spc="-95">
                <a:latin typeface="Arial"/>
                <a:cs typeface="Arial"/>
              </a:rPr>
              <a:t>Ethical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Violations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229"/>
              </a:spcBef>
              <a:buChar char="•"/>
              <a:tabLst>
                <a:tab pos="698500" algn="l"/>
              </a:tabLst>
            </a:pPr>
            <a:r>
              <a:rPr dirty="0" sz="2000" spc="-215">
                <a:latin typeface="Arial"/>
                <a:cs typeface="Arial"/>
              </a:rPr>
              <a:t>Case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698500" algn="l"/>
              </a:tabLst>
            </a:pPr>
            <a:r>
              <a:rPr dirty="0" sz="2000" spc="-95">
                <a:latin typeface="Arial"/>
                <a:cs typeface="Arial"/>
              </a:rPr>
              <a:t>Data</a:t>
            </a:r>
            <a:r>
              <a:rPr dirty="0" sz="2000" spc="-2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Entry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229"/>
              </a:spcBef>
              <a:buChar char="•"/>
              <a:tabLst>
                <a:tab pos="698500" algn="l"/>
              </a:tabLst>
            </a:pPr>
            <a:r>
              <a:rPr dirty="0" sz="2000" spc="-135">
                <a:latin typeface="Arial"/>
                <a:cs typeface="Arial"/>
              </a:rPr>
              <a:t>Stress-</a:t>
            </a:r>
            <a:r>
              <a:rPr dirty="0" sz="2000" spc="-60">
                <a:latin typeface="Arial"/>
                <a:cs typeface="Arial"/>
              </a:rPr>
              <a:t>related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Behavior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05"/>
              </a:spcBef>
              <a:buChar char="•"/>
              <a:tabLst>
                <a:tab pos="698500" algn="l"/>
              </a:tabLst>
            </a:pPr>
            <a:r>
              <a:rPr dirty="0" sz="2000" spc="-65">
                <a:latin typeface="Arial"/>
                <a:cs typeface="Arial"/>
              </a:rPr>
              <a:t>Conflict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in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the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Office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Char char="•"/>
              <a:tabLst>
                <a:tab pos="240665" algn="l"/>
              </a:tabLst>
            </a:pPr>
            <a:r>
              <a:rPr dirty="0" sz="2000" spc="-85">
                <a:latin typeface="Arial"/>
                <a:cs typeface="Arial"/>
              </a:rPr>
              <a:t>How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do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you</a:t>
            </a:r>
            <a:r>
              <a:rPr dirty="0" sz="2000" spc="-195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correct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performance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issues?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562839" y="590470"/>
            <a:ext cx="4081779" cy="5701030"/>
            <a:chOff x="7562839" y="590470"/>
            <a:chExt cx="4081779" cy="57010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2839" y="590470"/>
              <a:ext cx="4081558" cy="57007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591425" y="609599"/>
              <a:ext cx="4019550" cy="5638800"/>
            </a:xfrm>
            <a:custGeom>
              <a:avLst/>
              <a:gdLst/>
              <a:ahLst/>
              <a:cxnLst/>
              <a:rect l="l" t="t" r="r" b="b"/>
              <a:pathLst>
                <a:path w="4019550" h="5638800">
                  <a:moveTo>
                    <a:pt x="4019550" y="0"/>
                  </a:moveTo>
                  <a:lnTo>
                    <a:pt x="0" y="0"/>
                  </a:lnTo>
                  <a:lnTo>
                    <a:pt x="0" y="5638800"/>
                  </a:lnTo>
                  <a:lnTo>
                    <a:pt x="4019550" y="5638800"/>
                  </a:lnTo>
                  <a:lnTo>
                    <a:pt x="4019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7383145" cy="6858000"/>
          </a:xfrm>
          <a:custGeom>
            <a:avLst/>
            <a:gdLst/>
            <a:ahLst/>
            <a:cxnLst/>
            <a:rect l="l" t="t" r="r" b="b"/>
            <a:pathLst>
              <a:path w="7383145" h="6858000">
                <a:moveTo>
                  <a:pt x="6911085" y="0"/>
                </a:moveTo>
                <a:lnTo>
                  <a:pt x="0" y="0"/>
                </a:lnTo>
                <a:lnTo>
                  <a:pt x="0" y="6858000"/>
                </a:lnTo>
                <a:lnTo>
                  <a:pt x="7382636" y="6858000"/>
                </a:lnTo>
                <a:lnTo>
                  <a:pt x="7377683" y="6845300"/>
                </a:lnTo>
                <a:lnTo>
                  <a:pt x="7371080" y="6845300"/>
                </a:lnTo>
                <a:lnTo>
                  <a:pt x="7369754" y="6807200"/>
                </a:lnTo>
                <a:lnTo>
                  <a:pt x="7358951" y="6794500"/>
                </a:lnTo>
                <a:lnTo>
                  <a:pt x="7352720" y="6769100"/>
                </a:lnTo>
                <a:lnTo>
                  <a:pt x="7365110" y="6731000"/>
                </a:lnTo>
                <a:lnTo>
                  <a:pt x="7355907" y="6731000"/>
                </a:lnTo>
                <a:lnTo>
                  <a:pt x="7353966" y="6718300"/>
                </a:lnTo>
                <a:lnTo>
                  <a:pt x="7355788" y="6692900"/>
                </a:lnTo>
                <a:lnTo>
                  <a:pt x="7357872" y="6680200"/>
                </a:lnTo>
                <a:lnTo>
                  <a:pt x="7358114" y="6654800"/>
                </a:lnTo>
                <a:lnTo>
                  <a:pt x="7360761" y="6642100"/>
                </a:lnTo>
                <a:lnTo>
                  <a:pt x="7363837" y="6629400"/>
                </a:lnTo>
                <a:lnTo>
                  <a:pt x="7365365" y="6604000"/>
                </a:lnTo>
                <a:lnTo>
                  <a:pt x="7363523" y="6565900"/>
                </a:lnTo>
                <a:lnTo>
                  <a:pt x="7362824" y="6540500"/>
                </a:lnTo>
                <a:lnTo>
                  <a:pt x="7362507" y="6527800"/>
                </a:lnTo>
                <a:lnTo>
                  <a:pt x="7361808" y="6515100"/>
                </a:lnTo>
                <a:lnTo>
                  <a:pt x="7343648" y="6388100"/>
                </a:lnTo>
                <a:lnTo>
                  <a:pt x="7337425" y="6388100"/>
                </a:lnTo>
                <a:lnTo>
                  <a:pt x="7338186" y="6375400"/>
                </a:lnTo>
                <a:lnTo>
                  <a:pt x="7341361" y="6375400"/>
                </a:lnTo>
                <a:lnTo>
                  <a:pt x="7355967" y="6337300"/>
                </a:lnTo>
                <a:lnTo>
                  <a:pt x="7352919" y="6324600"/>
                </a:lnTo>
                <a:lnTo>
                  <a:pt x="7357618" y="6286500"/>
                </a:lnTo>
                <a:lnTo>
                  <a:pt x="7330678" y="6286500"/>
                </a:lnTo>
                <a:lnTo>
                  <a:pt x="7334156" y="6273800"/>
                </a:lnTo>
                <a:lnTo>
                  <a:pt x="7337552" y="6261100"/>
                </a:lnTo>
                <a:lnTo>
                  <a:pt x="7327743" y="6248400"/>
                </a:lnTo>
                <a:lnTo>
                  <a:pt x="7314517" y="6223000"/>
                </a:lnTo>
                <a:lnTo>
                  <a:pt x="7301601" y="6197600"/>
                </a:lnTo>
                <a:lnTo>
                  <a:pt x="7292721" y="6184900"/>
                </a:lnTo>
                <a:lnTo>
                  <a:pt x="7292467" y="6172200"/>
                </a:lnTo>
                <a:lnTo>
                  <a:pt x="7290943" y="6172200"/>
                </a:lnTo>
                <a:lnTo>
                  <a:pt x="7291705" y="6146800"/>
                </a:lnTo>
                <a:lnTo>
                  <a:pt x="7288403" y="6146800"/>
                </a:lnTo>
                <a:lnTo>
                  <a:pt x="7282688" y="6134100"/>
                </a:lnTo>
                <a:lnTo>
                  <a:pt x="7266558" y="6108700"/>
                </a:lnTo>
                <a:lnTo>
                  <a:pt x="7265951" y="6096000"/>
                </a:lnTo>
                <a:lnTo>
                  <a:pt x="7256653" y="6083300"/>
                </a:lnTo>
                <a:lnTo>
                  <a:pt x="7244877" y="6057900"/>
                </a:lnTo>
                <a:lnTo>
                  <a:pt x="7236841" y="6045200"/>
                </a:lnTo>
                <a:lnTo>
                  <a:pt x="7208520" y="5969000"/>
                </a:lnTo>
                <a:lnTo>
                  <a:pt x="7168951" y="5918200"/>
                </a:lnTo>
                <a:lnTo>
                  <a:pt x="7147528" y="5880100"/>
                </a:lnTo>
                <a:lnTo>
                  <a:pt x="7136153" y="5842000"/>
                </a:lnTo>
                <a:lnTo>
                  <a:pt x="7126732" y="5803900"/>
                </a:lnTo>
                <a:lnTo>
                  <a:pt x="7130716" y="5778500"/>
                </a:lnTo>
                <a:lnTo>
                  <a:pt x="7132415" y="5753100"/>
                </a:lnTo>
                <a:lnTo>
                  <a:pt x="7130446" y="5740400"/>
                </a:lnTo>
                <a:lnTo>
                  <a:pt x="7123430" y="5702300"/>
                </a:lnTo>
                <a:lnTo>
                  <a:pt x="7121767" y="5689600"/>
                </a:lnTo>
                <a:lnTo>
                  <a:pt x="7119556" y="5676900"/>
                </a:lnTo>
                <a:lnTo>
                  <a:pt x="7114964" y="5664200"/>
                </a:lnTo>
                <a:lnTo>
                  <a:pt x="7106158" y="5651500"/>
                </a:lnTo>
                <a:lnTo>
                  <a:pt x="7102094" y="5562600"/>
                </a:lnTo>
                <a:lnTo>
                  <a:pt x="7071868" y="5499100"/>
                </a:lnTo>
                <a:lnTo>
                  <a:pt x="7064121" y="5461000"/>
                </a:lnTo>
                <a:lnTo>
                  <a:pt x="7043547" y="5435600"/>
                </a:lnTo>
                <a:lnTo>
                  <a:pt x="7044563" y="5435600"/>
                </a:lnTo>
                <a:lnTo>
                  <a:pt x="7043689" y="5422900"/>
                </a:lnTo>
                <a:lnTo>
                  <a:pt x="7039864" y="5422900"/>
                </a:lnTo>
                <a:lnTo>
                  <a:pt x="7035276" y="5410200"/>
                </a:lnTo>
                <a:lnTo>
                  <a:pt x="7032117" y="5397500"/>
                </a:lnTo>
                <a:lnTo>
                  <a:pt x="7031097" y="5384800"/>
                </a:lnTo>
                <a:lnTo>
                  <a:pt x="7031009" y="5359400"/>
                </a:lnTo>
                <a:lnTo>
                  <a:pt x="7029704" y="5346700"/>
                </a:lnTo>
                <a:lnTo>
                  <a:pt x="7026275" y="5346700"/>
                </a:lnTo>
                <a:lnTo>
                  <a:pt x="7026683" y="5334000"/>
                </a:lnTo>
                <a:lnTo>
                  <a:pt x="7027545" y="5334000"/>
                </a:lnTo>
                <a:lnTo>
                  <a:pt x="7028025" y="5321300"/>
                </a:lnTo>
                <a:lnTo>
                  <a:pt x="7027291" y="5321300"/>
                </a:lnTo>
                <a:lnTo>
                  <a:pt x="7031735" y="5283200"/>
                </a:lnTo>
                <a:lnTo>
                  <a:pt x="7031156" y="5270500"/>
                </a:lnTo>
                <a:lnTo>
                  <a:pt x="7033863" y="5245100"/>
                </a:lnTo>
                <a:lnTo>
                  <a:pt x="7033379" y="5232400"/>
                </a:lnTo>
                <a:lnTo>
                  <a:pt x="7023227" y="5219700"/>
                </a:lnTo>
                <a:lnTo>
                  <a:pt x="7020671" y="5194300"/>
                </a:lnTo>
                <a:lnTo>
                  <a:pt x="7019448" y="5181600"/>
                </a:lnTo>
                <a:lnTo>
                  <a:pt x="7016940" y="5168900"/>
                </a:lnTo>
                <a:lnTo>
                  <a:pt x="7010527" y="5143500"/>
                </a:lnTo>
                <a:lnTo>
                  <a:pt x="7013959" y="5143500"/>
                </a:lnTo>
                <a:lnTo>
                  <a:pt x="7014654" y="5130800"/>
                </a:lnTo>
                <a:lnTo>
                  <a:pt x="7011634" y="5130800"/>
                </a:lnTo>
                <a:lnTo>
                  <a:pt x="7003923" y="5118100"/>
                </a:lnTo>
                <a:lnTo>
                  <a:pt x="7005165" y="5105400"/>
                </a:lnTo>
                <a:lnTo>
                  <a:pt x="7008241" y="5092700"/>
                </a:lnTo>
                <a:lnTo>
                  <a:pt x="7008459" y="5092700"/>
                </a:lnTo>
                <a:lnTo>
                  <a:pt x="7001129" y="5080000"/>
                </a:lnTo>
                <a:lnTo>
                  <a:pt x="7013485" y="5067300"/>
                </a:lnTo>
                <a:lnTo>
                  <a:pt x="7012291" y="5067300"/>
                </a:lnTo>
                <a:lnTo>
                  <a:pt x="7005574" y="5054600"/>
                </a:lnTo>
                <a:lnTo>
                  <a:pt x="7008241" y="5054600"/>
                </a:lnTo>
                <a:lnTo>
                  <a:pt x="7005574" y="5041900"/>
                </a:lnTo>
                <a:lnTo>
                  <a:pt x="7002018" y="5041900"/>
                </a:lnTo>
                <a:lnTo>
                  <a:pt x="7001636" y="5029200"/>
                </a:lnTo>
                <a:lnTo>
                  <a:pt x="7000367" y="5029200"/>
                </a:lnTo>
                <a:lnTo>
                  <a:pt x="6997320" y="5016500"/>
                </a:lnTo>
                <a:lnTo>
                  <a:pt x="6994096" y="5016500"/>
                </a:lnTo>
                <a:lnTo>
                  <a:pt x="6990705" y="5003800"/>
                </a:lnTo>
                <a:lnTo>
                  <a:pt x="6987158" y="5003800"/>
                </a:lnTo>
                <a:lnTo>
                  <a:pt x="6992373" y="4991100"/>
                </a:lnTo>
                <a:lnTo>
                  <a:pt x="6991516" y="4978400"/>
                </a:lnTo>
                <a:lnTo>
                  <a:pt x="6994017" y="4965700"/>
                </a:lnTo>
                <a:lnTo>
                  <a:pt x="7006844" y="4965700"/>
                </a:lnTo>
                <a:lnTo>
                  <a:pt x="7000113" y="4953000"/>
                </a:lnTo>
                <a:lnTo>
                  <a:pt x="7000365" y="4953000"/>
                </a:lnTo>
                <a:lnTo>
                  <a:pt x="6999239" y="4940300"/>
                </a:lnTo>
                <a:lnTo>
                  <a:pt x="6998233" y="4940300"/>
                </a:lnTo>
                <a:lnTo>
                  <a:pt x="6997954" y="4927600"/>
                </a:lnTo>
                <a:lnTo>
                  <a:pt x="7003288" y="4927600"/>
                </a:lnTo>
                <a:lnTo>
                  <a:pt x="6981698" y="4902200"/>
                </a:lnTo>
                <a:lnTo>
                  <a:pt x="6946265" y="4838700"/>
                </a:lnTo>
                <a:lnTo>
                  <a:pt x="6939280" y="4762500"/>
                </a:lnTo>
                <a:lnTo>
                  <a:pt x="6925099" y="4737100"/>
                </a:lnTo>
                <a:lnTo>
                  <a:pt x="6923373" y="4711700"/>
                </a:lnTo>
                <a:lnTo>
                  <a:pt x="6927314" y="4699000"/>
                </a:lnTo>
                <a:lnTo>
                  <a:pt x="6930135" y="4673600"/>
                </a:lnTo>
                <a:lnTo>
                  <a:pt x="6926193" y="4648200"/>
                </a:lnTo>
                <a:lnTo>
                  <a:pt x="6926024" y="4635500"/>
                </a:lnTo>
                <a:lnTo>
                  <a:pt x="6921077" y="4597400"/>
                </a:lnTo>
                <a:lnTo>
                  <a:pt x="6911548" y="4572000"/>
                </a:lnTo>
                <a:lnTo>
                  <a:pt x="6905879" y="4572000"/>
                </a:lnTo>
                <a:lnTo>
                  <a:pt x="6898640" y="4559300"/>
                </a:lnTo>
                <a:lnTo>
                  <a:pt x="6901307" y="4546600"/>
                </a:lnTo>
                <a:lnTo>
                  <a:pt x="6898768" y="4521200"/>
                </a:lnTo>
                <a:lnTo>
                  <a:pt x="6895290" y="4495800"/>
                </a:lnTo>
                <a:lnTo>
                  <a:pt x="6891645" y="4470400"/>
                </a:lnTo>
                <a:lnTo>
                  <a:pt x="6888607" y="4445000"/>
                </a:lnTo>
                <a:lnTo>
                  <a:pt x="6884785" y="4432300"/>
                </a:lnTo>
                <a:lnTo>
                  <a:pt x="6885939" y="4419600"/>
                </a:lnTo>
                <a:lnTo>
                  <a:pt x="6886713" y="4419600"/>
                </a:lnTo>
                <a:lnTo>
                  <a:pt x="6881749" y="4406900"/>
                </a:lnTo>
                <a:lnTo>
                  <a:pt x="6884592" y="4406900"/>
                </a:lnTo>
                <a:lnTo>
                  <a:pt x="6884781" y="4394200"/>
                </a:lnTo>
                <a:lnTo>
                  <a:pt x="6882945" y="4381500"/>
                </a:lnTo>
                <a:lnTo>
                  <a:pt x="6879717" y="4381500"/>
                </a:lnTo>
                <a:lnTo>
                  <a:pt x="6868286" y="4356100"/>
                </a:lnTo>
                <a:lnTo>
                  <a:pt x="6869303" y="4356100"/>
                </a:lnTo>
                <a:lnTo>
                  <a:pt x="6894830" y="4292600"/>
                </a:lnTo>
                <a:lnTo>
                  <a:pt x="6893814" y="4279900"/>
                </a:lnTo>
                <a:lnTo>
                  <a:pt x="6893956" y="4267200"/>
                </a:lnTo>
                <a:lnTo>
                  <a:pt x="6893941" y="4254500"/>
                </a:lnTo>
                <a:lnTo>
                  <a:pt x="6893306" y="4254500"/>
                </a:lnTo>
                <a:lnTo>
                  <a:pt x="6884924" y="4241800"/>
                </a:lnTo>
                <a:lnTo>
                  <a:pt x="6887464" y="4229100"/>
                </a:lnTo>
                <a:lnTo>
                  <a:pt x="6878828" y="4216400"/>
                </a:lnTo>
                <a:lnTo>
                  <a:pt x="6884924" y="4216400"/>
                </a:lnTo>
                <a:lnTo>
                  <a:pt x="6890766" y="4203700"/>
                </a:lnTo>
                <a:lnTo>
                  <a:pt x="6882765" y="4191000"/>
                </a:lnTo>
                <a:lnTo>
                  <a:pt x="6885987" y="4191000"/>
                </a:lnTo>
                <a:lnTo>
                  <a:pt x="6881211" y="4178300"/>
                </a:lnTo>
                <a:lnTo>
                  <a:pt x="6876923" y="4178300"/>
                </a:lnTo>
                <a:lnTo>
                  <a:pt x="6877811" y="4165600"/>
                </a:lnTo>
                <a:lnTo>
                  <a:pt x="6866763" y="4152900"/>
                </a:lnTo>
                <a:lnTo>
                  <a:pt x="6861175" y="4140200"/>
                </a:lnTo>
                <a:lnTo>
                  <a:pt x="6871843" y="4102100"/>
                </a:lnTo>
                <a:lnTo>
                  <a:pt x="6834124" y="3810000"/>
                </a:lnTo>
                <a:lnTo>
                  <a:pt x="6832473" y="3810000"/>
                </a:lnTo>
                <a:lnTo>
                  <a:pt x="6834632" y="3797300"/>
                </a:lnTo>
                <a:lnTo>
                  <a:pt x="6831330" y="3797300"/>
                </a:lnTo>
                <a:lnTo>
                  <a:pt x="6827901" y="3784600"/>
                </a:lnTo>
                <a:lnTo>
                  <a:pt x="6828028" y="3771900"/>
                </a:lnTo>
                <a:lnTo>
                  <a:pt x="6824853" y="3759200"/>
                </a:lnTo>
                <a:lnTo>
                  <a:pt x="6823836" y="3759200"/>
                </a:lnTo>
                <a:lnTo>
                  <a:pt x="6830059" y="3746500"/>
                </a:lnTo>
                <a:lnTo>
                  <a:pt x="6828962" y="3733800"/>
                </a:lnTo>
                <a:lnTo>
                  <a:pt x="6825376" y="3733800"/>
                </a:lnTo>
                <a:lnTo>
                  <a:pt x="6822291" y="3721100"/>
                </a:lnTo>
                <a:lnTo>
                  <a:pt x="6822694" y="3708400"/>
                </a:lnTo>
                <a:lnTo>
                  <a:pt x="6826980" y="3708400"/>
                </a:lnTo>
                <a:lnTo>
                  <a:pt x="6828599" y="3695700"/>
                </a:lnTo>
                <a:lnTo>
                  <a:pt x="6827265" y="3695700"/>
                </a:lnTo>
                <a:lnTo>
                  <a:pt x="6822694" y="3683000"/>
                </a:lnTo>
                <a:lnTo>
                  <a:pt x="6838072" y="3657600"/>
                </a:lnTo>
                <a:lnTo>
                  <a:pt x="6838092" y="3644900"/>
                </a:lnTo>
                <a:lnTo>
                  <a:pt x="6833873" y="3632200"/>
                </a:lnTo>
                <a:lnTo>
                  <a:pt x="6836536" y="3606800"/>
                </a:lnTo>
                <a:lnTo>
                  <a:pt x="6837680" y="3606800"/>
                </a:lnTo>
                <a:lnTo>
                  <a:pt x="6831457" y="3581400"/>
                </a:lnTo>
                <a:lnTo>
                  <a:pt x="6829171" y="3581400"/>
                </a:lnTo>
                <a:lnTo>
                  <a:pt x="6846570" y="3543300"/>
                </a:lnTo>
                <a:lnTo>
                  <a:pt x="6844283" y="3530600"/>
                </a:lnTo>
                <a:lnTo>
                  <a:pt x="6861429" y="3505200"/>
                </a:lnTo>
                <a:lnTo>
                  <a:pt x="6867271" y="3479800"/>
                </a:lnTo>
                <a:lnTo>
                  <a:pt x="6880479" y="3454400"/>
                </a:lnTo>
                <a:lnTo>
                  <a:pt x="6882383" y="3454400"/>
                </a:lnTo>
                <a:lnTo>
                  <a:pt x="6880733" y="3441700"/>
                </a:lnTo>
                <a:lnTo>
                  <a:pt x="6882638" y="3441700"/>
                </a:lnTo>
                <a:lnTo>
                  <a:pt x="6883022" y="3429000"/>
                </a:lnTo>
                <a:lnTo>
                  <a:pt x="6883336" y="3416300"/>
                </a:lnTo>
                <a:lnTo>
                  <a:pt x="6883745" y="3403600"/>
                </a:lnTo>
                <a:lnTo>
                  <a:pt x="6884416" y="3390900"/>
                </a:lnTo>
                <a:lnTo>
                  <a:pt x="6889496" y="3378200"/>
                </a:lnTo>
                <a:lnTo>
                  <a:pt x="6883146" y="3365500"/>
                </a:lnTo>
                <a:lnTo>
                  <a:pt x="6889877" y="3327400"/>
                </a:lnTo>
                <a:lnTo>
                  <a:pt x="6899656" y="3327400"/>
                </a:lnTo>
                <a:lnTo>
                  <a:pt x="6907276" y="3314700"/>
                </a:lnTo>
                <a:lnTo>
                  <a:pt x="6911213" y="3302000"/>
                </a:lnTo>
                <a:lnTo>
                  <a:pt x="6911721" y="3289300"/>
                </a:lnTo>
                <a:lnTo>
                  <a:pt x="6909054" y="3276600"/>
                </a:lnTo>
                <a:lnTo>
                  <a:pt x="6912102" y="3263900"/>
                </a:lnTo>
                <a:lnTo>
                  <a:pt x="6903974" y="3263900"/>
                </a:lnTo>
                <a:lnTo>
                  <a:pt x="6903974" y="3225800"/>
                </a:lnTo>
                <a:lnTo>
                  <a:pt x="6911594" y="3213100"/>
                </a:lnTo>
                <a:lnTo>
                  <a:pt x="6917182" y="3200400"/>
                </a:lnTo>
                <a:lnTo>
                  <a:pt x="6917416" y="3187700"/>
                </a:lnTo>
                <a:lnTo>
                  <a:pt x="6918059" y="3175000"/>
                </a:lnTo>
                <a:lnTo>
                  <a:pt x="6922648" y="3136900"/>
                </a:lnTo>
                <a:lnTo>
                  <a:pt x="6928500" y="3124200"/>
                </a:lnTo>
                <a:lnTo>
                  <a:pt x="6933614" y="3098800"/>
                </a:lnTo>
                <a:lnTo>
                  <a:pt x="6934454" y="3086100"/>
                </a:lnTo>
                <a:lnTo>
                  <a:pt x="6947636" y="3048000"/>
                </a:lnTo>
                <a:lnTo>
                  <a:pt x="6951138" y="3035300"/>
                </a:lnTo>
                <a:lnTo>
                  <a:pt x="6951473" y="3022600"/>
                </a:lnTo>
                <a:lnTo>
                  <a:pt x="6955155" y="2984500"/>
                </a:lnTo>
                <a:lnTo>
                  <a:pt x="6964644" y="2959100"/>
                </a:lnTo>
                <a:lnTo>
                  <a:pt x="6960488" y="2908300"/>
                </a:lnTo>
                <a:lnTo>
                  <a:pt x="6952333" y="2857500"/>
                </a:lnTo>
                <a:lnTo>
                  <a:pt x="6949821" y="2819400"/>
                </a:lnTo>
                <a:lnTo>
                  <a:pt x="6916683" y="2705100"/>
                </a:lnTo>
                <a:lnTo>
                  <a:pt x="6912687" y="2692400"/>
                </a:lnTo>
                <a:lnTo>
                  <a:pt x="6911733" y="2667000"/>
                </a:lnTo>
                <a:lnTo>
                  <a:pt x="6909816" y="2641600"/>
                </a:lnTo>
                <a:lnTo>
                  <a:pt x="6912502" y="2603500"/>
                </a:lnTo>
                <a:lnTo>
                  <a:pt x="6906355" y="2552700"/>
                </a:lnTo>
                <a:lnTo>
                  <a:pt x="6902636" y="2501900"/>
                </a:lnTo>
                <a:lnTo>
                  <a:pt x="6912609" y="2451100"/>
                </a:lnTo>
                <a:lnTo>
                  <a:pt x="6910248" y="2438400"/>
                </a:lnTo>
                <a:lnTo>
                  <a:pt x="6907339" y="2413000"/>
                </a:lnTo>
                <a:lnTo>
                  <a:pt x="6905001" y="2387600"/>
                </a:lnTo>
                <a:lnTo>
                  <a:pt x="6904355" y="2374900"/>
                </a:lnTo>
                <a:lnTo>
                  <a:pt x="6903847" y="2324100"/>
                </a:lnTo>
                <a:lnTo>
                  <a:pt x="6895788" y="2298700"/>
                </a:lnTo>
                <a:lnTo>
                  <a:pt x="6890051" y="2286000"/>
                </a:lnTo>
                <a:lnTo>
                  <a:pt x="6887434" y="2260600"/>
                </a:lnTo>
                <a:lnTo>
                  <a:pt x="6888733" y="2235200"/>
                </a:lnTo>
                <a:lnTo>
                  <a:pt x="6891740" y="2209800"/>
                </a:lnTo>
                <a:lnTo>
                  <a:pt x="6889543" y="2197100"/>
                </a:lnTo>
                <a:lnTo>
                  <a:pt x="6884465" y="2171700"/>
                </a:lnTo>
                <a:lnTo>
                  <a:pt x="6878828" y="2133600"/>
                </a:lnTo>
                <a:lnTo>
                  <a:pt x="6882040" y="2108200"/>
                </a:lnTo>
                <a:lnTo>
                  <a:pt x="6878335" y="2070100"/>
                </a:lnTo>
                <a:lnTo>
                  <a:pt x="6869416" y="2044700"/>
                </a:lnTo>
                <a:lnTo>
                  <a:pt x="6856983" y="2019300"/>
                </a:lnTo>
                <a:lnTo>
                  <a:pt x="6855529" y="2006600"/>
                </a:lnTo>
                <a:lnTo>
                  <a:pt x="6854586" y="2006600"/>
                </a:lnTo>
                <a:lnTo>
                  <a:pt x="6850715" y="1993900"/>
                </a:lnTo>
                <a:lnTo>
                  <a:pt x="6840474" y="1981200"/>
                </a:lnTo>
                <a:lnTo>
                  <a:pt x="6832268" y="1968500"/>
                </a:lnTo>
                <a:lnTo>
                  <a:pt x="6835028" y="1955800"/>
                </a:lnTo>
                <a:lnTo>
                  <a:pt x="6836955" y="1943100"/>
                </a:lnTo>
                <a:lnTo>
                  <a:pt x="6826250" y="1943100"/>
                </a:lnTo>
                <a:lnTo>
                  <a:pt x="6833143" y="1917700"/>
                </a:lnTo>
                <a:lnTo>
                  <a:pt x="6822535" y="1892300"/>
                </a:lnTo>
                <a:lnTo>
                  <a:pt x="6804925" y="1879600"/>
                </a:lnTo>
                <a:lnTo>
                  <a:pt x="6790817" y="1854200"/>
                </a:lnTo>
                <a:lnTo>
                  <a:pt x="6791283" y="1841500"/>
                </a:lnTo>
                <a:lnTo>
                  <a:pt x="6789689" y="1816100"/>
                </a:lnTo>
                <a:lnTo>
                  <a:pt x="6786691" y="1790700"/>
                </a:lnTo>
                <a:lnTo>
                  <a:pt x="6782943" y="1752600"/>
                </a:lnTo>
                <a:lnTo>
                  <a:pt x="6783774" y="1727200"/>
                </a:lnTo>
                <a:lnTo>
                  <a:pt x="6778736" y="1714500"/>
                </a:lnTo>
                <a:lnTo>
                  <a:pt x="6779103" y="1689100"/>
                </a:lnTo>
                <a:lnTo>
                  <a:pt x="6796151" y="1651000"/>
                </a:lnTo>
                <a:lnTo>
                  <a:pt x="6794664" y="1651000"/>
                </a:lnTo>
                <a:lnTo>
                  <a:pt x="6795500" y="1638300"/>
                </a:lnTo>
                <a:lnTo>
                  <a:pt x="6797740" y="1625600"/>
                </a:lnTo>
                <a:lnTo>
                  <a:pt x="6800469" y="1600200"/>
                </a:lnTo>
                <a:lnTo>
                  <a:pt x="6807549" y="1511300"/>
                </a:lnTo>
                <a:lnTo>
                  <a:pt x="6812220" y="1447800"/>
                </a:lnTo>
                <a:lnTo>
                  <a:pt x="6817486" y="1397000"/>
                </a:lnTo>
                <a:lnTo>
                  <a:pt x="6818205" y="1358900"/>
                </a:lnTo>
                <a:lnTo>
                  <a:pt x="6816661" y="1333500"/>
                </a:lnTo>
                <a:lnTo>
                  <a:pt x="6816451" y="1308100"/>
                </a:lnTo>
                <a:lnTo>
                  <a:pt x="6821170" y="1270000"/>
                </a:lnTo>
                <a:lnTo>
                  <a:pt x="6816411" y="1244600"/>
                </a:lnTo>
                <a:lnTo>
                  <a:pt x="6808152" y="1231900"/>
                </a:lnTo>
                <a:lnTo>
                  <a:pt x="6801989" y="1206500"/>
                </a:lnTo>
                <a:lnTo>
                  <a:pt x="6803517" y="1193800"/>
                </a:lnTo>
                <a:lnTo>
                  <a:pt x="6799242" y="1168400"/>
                </a:lnTo>
                <a:lnTo>
                  <a:pt x="6792694" y="1117600"/>
                </a:lnTo>
                <a:lnTo>
                  <a:pt x="6788277" y="1092200"/>
                </a:lnTo>
                <a:lnTo>
                  <a:pt x="6788636" y="1079500"/>
                </a:lnTo>
                <a:lnTo>
                  <a:pt x="6789259" y="1054100"/>
                </a:lnTo>
                <a:lnTo>
                  <a:pt x="6789547" y="1041400"/>
                </a:lnTo>
                <a:lnTo>
                  <a:pt x="6787348" y="1028700"/>
                </a:lnTo>
                <a:lnTo>
                  <a:pt x="6786149" y="1016000"/>
                </a:lnTo>
                <a:lnTo>
                  <a:pt x="6785760" y="1016000"/>
                </a:lnTo>
                <a:lnTo>
                  <a:pt x="6785991" y="1003300"/>
                </a:lnTo>
                <a:lnTo>
                  <a:pt x="6790435" y="952500"/>
                </a:lnTo>
                <a:lnTo>
                  <a:pt x="6811391" y="927100"/>
                </a:lnTo>
                <a:lnTo>
                  <a:pt x="6811994" y="914400"/>
                </a:lnTo>
                <a:lnTo>
                  <a:pt x="6807168" y="914400"/>
                </a:lnTo>
                <a:lnTo>
                  <a:pt x="6803247" y="901700"/>
                </a:lnTo>
                <a:lnTo>
                  <a:pt x="6806565" y="889000"/>
                </a:lnTo>
                <a:lnTo>
                  <a:pt x="6795347" y="876300"/>
                </a:lnTo>
                <a:lnTo>
                  <a:pt x="6795881" y="850900"/>
                </a:lnTo>
                <a:lnTo>
                  <a:pt x="6802010" y="812800"/>
                </a:lnTo>
                <a:lnTo>
                  <a:pt x="6807581" y="774700"/>
                </a:lnTo>
                <a:lnTo>
                  <a:pt x="6811391" y="635000"/>
                </a:lnTo>
                <a:lnTo>
                  <a:pt x="6812897" y="609600"/>
                </a:lnTo>
                <a:lnTo>
                  <a:pt x="6819915" y="571500"/>
                </a:lnTo>
                <a:lnTo>
                  <a:pt x="6829053" y="533400"/>
                </a:lnTo>
                <a:lnTo>
                  <a:pt x="6836918" y="495300"/>
                </a:lnTo>
                <a:lnTo>
                  <a:pt x="6843966" y="457200"/>
                </a:lnTo>
                <a:lnTo>
                  <a:pt x="6851491" y="406400"/>
                </a:lnTo>
                <a:lnTo>
                  <a:pt x="6857634" y="368300"/>
                </a:lnTo>
                <a:lnTo>
                  <a:pt x="6860540" y="317500"/>
                </a:lnTo>
                <a:lnTo>
                  <a:pt x="6858986" y="304800"/>
                </a:lnTo>
                <a:lnTo>
                  <a:pt x="6857444" y="279400"/>
                </a:lnTo>
                <a:lnTo>
                  <a:pt x="6858593" y="254000"/>
                </a:lnTo>
                <a:lnTo>
                  <a:pt x="6865111" y="228600"/>
                </a:lnTo>
                <a:lnTo>
                  <a:pt x="6871442" y="203200"/>
                </a:lnTo>
                <a:lnTo>
                  <a:pt x="6873938" y="190500"/>
                </a:lnTo>
                <a:lnTo>
                  <a:pt x="6875291" y="177800"/>
                </a:lnTo>
                <a:lnTo>
                  <a:pt x="6878193" y="165100"/>
                </a:lnTo>
                <a:lnTo>
                  <a:pt x="6879302" y="139700"/>
                </a:lnTo>
                <a:lnTo>
                  <a:pt x="6882971" y="139700"/>
                </a:lnTo>
                <a:lnTo>
                  <a:pt x="6887426" y="127000"/>
                </a:lnTo>
                <a:lnTo>
                  <a:pt x="6890893" y="101600"/>
                </a:lnTo>
                <a:lnTo>
                  <a:pt x="6881594" y="88900"/>
                </a:lnTo>
                <a:lnTo>
                  <a:pt x="6877558" y="76200"/>
                </a:lnTo>
                <a:lnTo>
                  <a:pt x="6879713" y="76200"/>
                </a:lnTo>
                <a:lnTo>
                  <a:pt x="6888988" y="50800"/>
                </a:lnTo>
                <a:lnTo>
                  <a:pt x="6884892" y="38100"/>
                </a:lnTo>
                <a:lnTo>
                  <a:pt x="6884511" y="38100"/>
                </a:lnTo>
                <a:lnTo>
                  <a:pt x="6887130" y="25400"/>
                </a:lnTo>
                <a:lnTo>
                  <a:pt x="6892035" y="25400"/>
                </a:lnTo>
                <a:lnTo>
                  <a:pt x="6911085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6660" y="554990"/>
            <a:ext cx="2943860" cy="1301750"/>
          </a:xfrm>
          <a:prstGeom prst="rect"/>
        </p:spPr>
        <p:txBody>
          <a:bodyPr wrap="square" lIns="0" tIns="94615" rIns="0" bIns="0" rtlCol="0" vert="horz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dirty="0" sz="4400" spc="-210"/>
              <a:t>Performance </a:t>
            </a:r>
            <a:r>
              <a:rPr dirty="0" sz="4400" spc="-75"/>
              <a:t>Guideline</a:t>
            </a:r>
            <a:endParaRPr sz="4400"/>
          </a:p>
        </p:txBody>
      </p:sp>
      <p:sp>
        <p:nvSpPr>
          <p:cNvPr id="7" name="object 7" descr=""/>
          <p:cNvSpPr txBox="1"/>
          <p:nvPr/>
        </p:nvSpPr>
        <p:spPr>
          <a:xfrm>
            <a:off x="1216660" y="1831276"/>
            <a:ext cx="4829810" cy="4251325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u="sng" sz="14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Court</a:t>
            </a:r>
            <a:r>
              <a:rPr dirty="0" u="sng" sz="1400" spc="-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Excellence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8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dirty="0" u="sng" sz="1400" spc="-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Self</a:t>
            </a:r>
            <a:r>
              <a:rPr dirty="0" u="sng" sz="14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Assessment</a:t>
            </a:r>
            <a:r>
              <a:rPr dirty="0" u="sng" sz="1400" spc="-1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Tool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1400" spc="-75">
                <a:latin typeface="Arial"/>
                <a:cs typeface="Arial"/>
              </a:rPr>
              <a:t>Area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3:</a:t>
            </a:r>
            <a:r>
              <a:rPr dirty="0" sz="1400" spc="-13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Court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Resources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(Human,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Material</a:t>
            </a:r>
            <a:r>
              <a:rPr dirty="0" sz="1400" spc="-16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and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Financial)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Char char="•"/>
              <a:tabLst>
                <a:tab pos="241300" algn="l"/>
              </a:tabLst>
            </a:pPr>
            <a:r>
              <a:rPr dirty="0" sz="1400" spc="-50">
                <a:latin typeface="Arial"/>
                <a:cs typeface="Arial"/>
              </a:rPr>
              <a:t>Court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Workforce</a:t>
            </a:r>
            <a:endParaRPr sz="14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698500" algn="l"/>
              </a:tabLst>
            </a:pPr>
            <a:r>
              <a:rPr dirty="0" u="sng" sz="14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Workforce</a:t>
            </a:r>
            <a:r>
              <a:rPr dirty="0" u="sng" sz="1400" spc="-1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  <a:p>
            <a:pPr lvl="2" marL="1156335" marR="5080" indent="-229235">
              <a:lnSpc>
                <a:spcPts val="1500"/>
              </a:lnSpc>
              <a:spcBef>
                <a:spcPts val="550"/>
              </a:spcBef>
              <a:buChar char="•"/>
              <a:tabLst>
                <a:tab pos="1156335" algn="l"/>
              </a:tabLst>
            </a:pPr>
            <a:r>
              <a:rPr dirty="0" sz="1400" spc="-55">
                <a:latin typeface="Arial"/>
                <a:cs typeface="Arial"/>
              </a:rPr>
              <a:t>Staff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works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together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135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ensure</a:t>
            </a:r>
            <a:r>
              <a:rPr dirty="0" sz="1400" spc="-170">
                <a:latin typeface="Arial"/>
                <a:cs typeface="Arial"/>
              </a:rPr>
              <a:t> </a:t>
            </a:r>
            <a:r>
              <a:rPr dirty="0" sz="1400" spc="-125">
                <a:latin typeface="Arial"/>
                <a:cs typeface="Arial"/>
              </a:rPr>
              <a:t>cases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are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processes </a:t>
            </a:r>
            <a:r>
              <a:rPr dirty="0" sz="1400" spc="-65">
                <a:latin typeface="Arial"/>
                <a:cs typeface="Arial"/>
              </a:rPr>
              <a:t>and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heard</a:t>
            </a:r>
            <a:r>
              <a:rPr dirty="0" sz="1400" spc="-1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timely</a:t>
            </a:r>
            <a:endParaRPr sz="1400">
              <a:latin typeface="Arial"/>
              <a:cs typeface="Arial"/>
            </a:endParaRPr>
          </a:p>
          <a:p>
            <a:pPr lvl="2" marL="1156335" indent="-228600">
              <a:lnSpc>
                <a:spcPct val="100000"/>
              </a:lnSpc>
              <a:spcBef>
                <a:spcPts val="330"/>
              </a:spcBef>
              <a:buChar char="•"/>
              <a:tabLst>
                <a:tab pos="1156335" algn="l"/>
              </a:tabLst>
            </a:pPr>
            <a:r>
              <a:rPr dirty="0" sz="1400" spc="-90">
                <a:latin typeface="Arial"/>
                <a:cs typeface="Arial"/>
              </a:rPr>
              <a:t>Manages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workload</a:t>
            </a:r>
            <a:endParaRPr sz="14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698500" algn="l"/>
              </a:tabLst>
            </a:pPr>
            <a:r>
              <a:rPr dirty="0" u="sng" sz="14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Workforce</a:t>
            </a:r>
            <a:r>
              <a:rPr dirty="0" u="sng" sz="1400" spc="-1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7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Training</a:t>
            </a:r>
            <a:r>
              <a:rPr dirty="0" u="sng" sz="1400" spc="-10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400" spc="-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  <a:p>
            <a:pPr lvl="2" marL="1156335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1156335" algn="l"/>
              </a:tabLst>
            </a:pPr>
            <a:r>
              <a:rPr dirty="0" sz="1400" spc="-20">
                <a:latin typeface="Arial"/>
                <a:cs typeface="Arial"/>
              </a:rPr>
              <a:t>Identify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training</a:t>
            </a:r>
            <a:r>
              <a:rPr dirty="0" sz="1400" spc="-125">
                <a:latin typeface="Arial"/>
                <a:cs typeface="Arial"/>
              </a:rPr>
              <a:t> </a:t>
            </a:r>
            <a:r>
              <a:rPr dirty="0" sz="1400" spc="-95">
                <a:latin typeface="Arial"/>
                <a:cs typeface="Arial"/>
              </a:rPr>
              <a:t>needs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and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implement</a:t>
            </a:r>
            <a:endParaRPr sz="1400">
              <a:latin typeface="Arial"/>
              <a:cs typeface="Arial"/>
            </a:endParaRPr>
          </a:p>
          <a:p>
            <a:pPr lvl="2" marL="1156335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1156335" algn="l"/>
              </a:tabLst>
            </a:pPr>
            <a:r>
              <a:rPr dirty="0" sz="1400" spc="-60">
                <a:latin typeface="Arial"/>
                <a:cs typeface="Arial"/>
              </a:rPr>
              <a:t>Continuing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professional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698500" algn="l"/>
              </a:tabLst>
            </a:pPr>
            <a:r>
              <a:rPr dirty="0" u="sng" sz="14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Workforce</a:t>
            </a:r>
            <a:r>
              <a:rPr dirty="0" u="sng" sz="1400" spc="-1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Engagement</a:t>
            </a:r>
            <a:r>
              <a:rPr dirty="0" u="sng" sz="1400" spc="-1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400" spc="-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Well-</a:t>
            </a:r>
            <a:r>
              <a:rPr dirty="0" u="sng" sz="14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being</a:t>
            </a:r>
            <a:endParaRPr sz="1400">
              <a:latin typeface="Arial"/>
              <a:cs typeface="Arial"/>
            </a:endParaRPr>
          </a:p>
          <a:p>
            <a:pPr lvl="2" marL="1156335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1156335" algn="l"/>
              </a:tabLst>
            </a:pPr>
            <a:r>
              <a:rPr dirty="0" sz="1400" spc="-75">
                <a:latin typeface="Arial"/>
                <a:cs typeface="Arial"/>
              </a:rPr>
              <a:t>Conducive</a:t>
            </a:r>
            <a:r>
              <a:rPr dirty="0" sz="1400" spc="-1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work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environment</a:t>
            </a:r>
            <a:endParaRPr sz="1400">
              <a:latin typeface="Arial"/>
              <a:cs typeface="Arial"/>
            </a:endParaRPr>
          </a:p>
          <a:p>
            <a:pPr lvl="2" marL="1156335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1156335" algn="l"/>
              </a:tabLst>
            </a:pPr>
            <a:r>
              <a:rPr dirty="0" sz="1400" spc="-65">
                <a:latin typeface="Arial"/>
                <a:cs typeface="Arial"/>
              </a:rPr>
              <a:t>Effective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communication</a:t>
            </a:r>
            <a:endParaRPr sz="14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698500" algn="l"/>
              </a:tabLst>
            </a:pPr>
            <a:r>
              <a:rPr dirty="0" u="sng" sz="14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Workforce</a:t>
            </a:r>
            <a:r>
              <a:rPr dirty="0" u="sng" sz="1400" spc="-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Performance</a:t>
            </a:r>
            <a:r>
              <a:rPr dirty="0" u="sng" sz="1400" spc="-1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400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Recognition</a:t>
            </a:r>
            <a:endParaRPr sz="1400">
              <a:latin typeface="Arial"/>
              <a:cs typeface="Arial"/>
            </a:endParaRPr>
          </a:p>
          <a:p>
            <a:pPr lvl="2" marL="1156335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1156335" algn="l"/>
              </a:tabLst>
            </a:pPr>
            <a:r>
              <a:rPr dirty="0" sz="1400" spc="-30">
                <a:latin typeface="Arial"/>
                <a:cs typeface="Arial"/>
              </a:rPr>
              <a:t>Adopt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110">
                <a:latin typeface="Arial"/>
                <a:cs typeface="Arial"/>
              </a:rPr>
              <a:t>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transparent</a:t>
            </a:r>
            <a:r>
              <a:rPr dirty="0" sz="1400" spc="-14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merit-</a:t>
            </a:r>
            <a:r>
              <a:rPr dirty="0" sz="1400" spc="-85">
                <a:latin typeface="Arial"/>
                <a:cs typeface="Arial"/>
              </a:rPr>
              <a:t>based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  <a:p>
            <a:pPr lvl="2" marL="1156335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1156335" algn="l"/>
              </a:tabLst>
            </a:pPr>
            <a:r>
              <a:rPr dirty="0" sz="1400" spc="-80">
                <a:latin typeface="Arial"/>
                <a:cs typeface="Arial"/>
              </a:rPr>
              <a:t>Fair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process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discipline</a:t>
            </a:r>
            <a:r>
              <a:rPr dirty="0" sz="1400" spc="-16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and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dismissal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3350" y="2209800"/>
            <a:ext cx="3695700" cy="24384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58250" y="6115050"/>
            <a:ext cx="1376299" cy="4429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7700" y="647700"/>
            <a:ext cx="10896600" cy="5562600"/>
          </a:xfrm>
          <a:custGeom>
            <a:avLst/>
            <a:gdLst/>
            <a:ahLst/>
            <a:cxnLst/>
            <a:rect l="l" t="t" r="r" b="b"/>
            <a:pathLst>
              <a:path w="10896600" h="5562600">
                <a:moveTo>
                  <a:pt x="10896600" y="0"/>
                </a:moveTo>
                <a:lnTo>
                  <a:pt x="0" y="10413"/>
                </a:lnTo>
                <a:lnTo>
                  <a:pt x="0" y="5261178"/>
                </a:lnTo>
                <a:lnTo>
                  <a:pt x="2603" y="5261025"/>
                </a:lnTo>
                <a:lnTo>
                  <a:pt x="6921" y="5260136"/>
                </a:lnTo>
                <a:lnTo>
                  <a:pt x="9893" y="5259755"/>
                </a:lnTo>
                <a:lnTo>
                  <a:pt x="11861" y="5259793"/>
                </a:lnTo>
                <a:lnTo>
                  <a:pt x="13233" y="5260149"/>
                </a:lnTo>
                <a:lnTo>
                  <a:pt x="13398" y="5260352"/>
                </a:lnTo>
                <a:lnTo>
                  <a:pt x="19304" y="5259984"/>
                </a:lnTo>
                <a:lnTo>
                  <a:pt x="34058" y="5258103"/>
                </a:lnTo>
                <a:lnTo>
                  <a:pt x="48259" y="5255717"/>
                </a:lnTo>
                <a:lnTo>
                  <a:pt x="58057" y="5260346"/>
                </a:lnTo>
                <a:lnTo>
                  <a:pt x="71715" y="5261408"/>
                </a:lnTo>
                <a:lnTo>
                  <a:pt x="83209" y="5264291"/>
                </a:lnTo>
                <a:lnTo>
                  <a:pt x="86512" y="5274386"/>
                </a:lnTo>
                <a:lnTo>
                  <a:pt x="96926" y="5278501"/>
                </a:lnTo>
                <a:lnTo>
                  <a:pt x="106641" y="5279250"/>
                </a:lnTo>
                <a:lnTo>
                  <a:pt x="110782" y="5280393"/>
                </a:lnTo>
                <a:lnTo>
                  <a:pt x="111302" y="5281244"/>
                </a:lnTo>
                <a:lnTo>
                  <a:pt x="142735" y="5278069"/>
                </a:lnTo>
                <a:lnTo>
                  <a:pt x="170167" y="5271947"/>
                </a:lnTo>
                <a:lnTo>
                  <a:pt x="172808" y="5269331"/>
                </a:lnTo>
                <a:lnTo>
                  <a:pt x="175666" y="5267756"/>
                </a:lnTo>
                <a:lnTo>
                  <a:pt x="179755" y="5267071"/>
                </a:lnTo>
                <a:lnTo>
                  <a:pt x="186601" y="5268429"/>
                </a:lnTo>
                <a:lnTo>
                  <a:pt x="188188" y="5269153"/>
                </a:lnTo>
                <a:lnTo>
                  <a:pt x="262559" y="5270995"/>
                </a:lnTo>
                <a:lnTo>
                  <a:pt x="278386" y="5270056"/>
                </a:lnTo>
                <a:lnTo>
                  <a:pt x="292806" y="5268620"/>
                </a:lnTo>
                <a:lnTo>
                  <a:pt x="308067" y="5266212"/>
                </a:lnTo>
                <a:lnTo>
                  <a:pt x="326415" y="5262359"/>
                </a:lnTo>
                <a:lnTo>
                  <a:pt x="341711" y="5268262"/>
                </a:lnTo>
                <a:lnTo>
                  <a:pt x="362013" y="5257311"/>
                </a:lnTo>
                <a:lnTo>
                  <a:pt x="389830" y="5241578"/>
                </a:lnTo>
                <a:lnTo>
                  <a:pt x="427672" y="5233136"/>
                </a:lnTo>
                <a:lnTo>
                  <a:pt x="458440" y="5235401"/>
                </a:lnTo>
                <a:lnTo>
                  <a:pt x="491663" y="5241975"/>
                </a:lnTo>
                <a:lnTo>
                  <a:pt x="525268" y="5249188"/>
                </a:lnTo>
                <a:lnTo>
                  <a:pt x="557187" y="5253367"/>
                </a:lnTo>
                <a:lnTo>
                  <a:pt x="586463" y="5256213"/>
                </a:lnTo>
                <a:lnTo>
                  <a:pt x="611817" y="5254909"/>
                </a:lnTo>
                <a:lnTo>
                  <a:pt x="638231" y="5250669"/>
                </a:lnTo>
                <a:lnTo>
                  <a:pt x="670687" y="5244706"/>
                </a:lnTo>
                <a:lnTo>
                  <a:pt x="684482" y="5253747"/>
                </a:lnTo>
                <a:lnTo>
                  <a:pt x="690562" y="5253732"/>
                </a:lnTo>
                <a:lnTo>
                  <a:pt x="696833" y="5250560"/>
                </a:lnTo>
                <a:lnTo>
                  <a:pt x="711200" y="5250129"/>
                </a:lnTo>
                <a:lnTo>
                  <a:pt x="713273" y="5243416"/>
                </a:lnTo>
                <a:lnTo>
                  <a:pt x="725503" y="5245631"/>
                </a:lnTo>
                <a:lnTo>
                  <a:pt x="739471" y="5247387"/>
                </a:lnTo>
                <a:lnTo>
                  <a:pt x="746760" y="5239296"/>
                </a:lnTo>
                <a:lnTo>
                  <a:pt x="751713" y="5240693"/>
                </a:lnTo>
                <a:lnTo>
                  <a:pt x="764032" y="5246039"/>
                </a:lnTo>
                <a:lnTo>
                  <a:pt x="774191" y="5246865"/>
                </a:lnTo>
                <a:lnTo>
                  <a:pt x="777113" y="5251754"/>
                </a:lnTo>
                <a:lnTo>
                  <a:pt x="792353" y="5256326"/>
                </a:lnTo>
                <a:lnTo>
                  <a:pt x="798068" y="5257330"/>
                </a:lnTo>
                <a:lnTo>
                  <a:pt x="805688" y="5266105"/>
                </a:lnTo>
                <a:lnTo>
                  <a:pt x="812546" y="5265102"/>
                </a:lnTo>
                <a:lnTo>
                  <a:pt x="826476" y="5260456"/>
                </a:lnTo>
                <a:lnTo>
                  <a:pt x="842549" y="5258509"/>
                </a:lnTo>
                <a:lnTo>
                  <a:pt x="859909" y="5258046"/>
                </a:lnTo>
                <a:lnTo>
                  <a:pt x="877697" y="5257850"/>
                </a:lnTo>
                <a:lnTo>
                  <a:pt x="888491" y="5255209"/>
                </a:lnTo>
                <a:lnTo>
                  <a:pt x="923925" y="5259603"/>
                </a:lnTo>
                <a:lnTo>
                  <a:pt x="931816" y="5261947"/>
                </a:lnTo>
                <a:lnTo>
                  <a:pt x="940101" y="5266239"/>
                </a:lnTo>
                <a:lnTo>
                  <a:pt x="948553" y="5270311"/>
                </a:lnTo>
                <a:lnTo>
                  <a:pt x="956944" y="5271998"/>
                </a:lnTo>
                <a:lnTo>
                  <a:pt x="975994" y="5258498"/>
                </a:lnTo>
                <a:lnTo>
                  <a:pt x="981329" y="5260238"/>
                </a:lnTo>
                <a:lnTo>
                  <a:pt x="988671" y="5259286"/>
                </a:lnTo>
                <a:lnTo>
                  <a:pt x="995584" y="5257934"/>
                </a:lnTo>
                <a:lnTo>
                  <a:pt x="1000545" y="5258014"/>
                </a:lnTo>
                <a:lnTo>
                  <a:pt x="1002030" y="5261356"/>
                </a:lnTo>
                <a:lnTo>
                  <a:pt x="1012444" y="5258777"/>
                </a:lnTo>
                <a:lnTo>
                  <a:pt x="1022857" y="5264721"/>
                </a:lnTo>
                <a:lnTo>
                  <a:pt x="1024001" y="5266105"/>
                </a:lnTo>
                <a:lnTo>
                  <a:pt x="1025398" y="5269077"/>
                </a:lnTo>
                <a:lnTo>
                  <a:pt x="1062482" y="5268595"/>
                </a:lnTo>
                <a:lnTo>
                  <a:pt x="1066927" y="5269217"/>
                </a:lnTo>
                <a:lnTo>
                  <a:pt x="1077722" y="5271325"/>
                </a:lnTo>
                <a:lnTo>
                  <a:pt x="1114806" y="5283809"/>
                </a:lnTo>
                <a:lnTo>
                  <a:pt x="1121421" y="5287461"/>
                </a:lnTo>
                <a:lnTo>
                  <a:pt x="1127537" y="5289999"/>
                </a:lnTo>
                <a:lnTo>
                  <a:pt x="1133415" y="5290972"/>
                </a:lnTo>
                <a:lnTo>
                  <a:pt x="1139317" y="5289931"/>
                </a:lnTo>
                <a:lnTo>
                  <a:pt x="1149064" y="5296947"/>
                </a:lnTo>
                <a:lnTo>
                  <a:pt x="1158621" y="5305182"/>
                </a:lnTo>
                <a:lnTo>
                  <a:pt x="1169320" y="5311128"/>
                </a:lnTo>
                <a:lnTo>
                  <a:pt x="1182497" y="5311279"/>
                </a:lnTo>
                <a:lnTo>
                  <a:pt x="1183483" y="5315328"/>
                </a:lnTo>
                <a:lnTo>
                  <a:pt x="1201695" y="5317273"/>
                </a:lnTo>
                <a:lnTo>
                  <a:pt x="1207897" y="5321465"/>
                </a:lnTo>
                <a:lnTo>
                  <a:pt x="1209420" y="5328805"/>
                </a:lnTo>
                <a:lnTo>
                  <a:pt x="1218311" y="5328145"/>
                </a:lnTo>
                <a:lnTo>
                  <a:pt x="1225042" y="5330850"/>
                </a:lnTo>
                <a:lnTo>
                  <a:pt x="1233334" y="5336235"/>
                </a:lnTo>
                <a:lnTo>
                  <a:pt x="1247759" y="5340694"/>
                </a:lnTo>
                <a:lnTo>
                  <a:pt x="1263493" y="5343546"/>
                </a:lnTo>
                <a:lnTo>
                  <a:pt x="1275714" y="5344109"/>
                </a:lnTo>
                <a:lnTo>
                  <a:pt x="1299628" y="5344433"/>
                </a:lnTo>
                <a:lnTo>
                  <a:pt x="1321673" y="5352026"/>
                </a:lnTo>
                <a:lnTo>
                  <a:pt x="1342455" y="5360045"/>
                </a:lnTo>
                <a:lnTo>
                  <a:pt x="1369568" y="5362359"/>
                </a:lnTo>
                <a:lnTo>
                  <a:pt x="1375410" y="5364048"/>
                </a:lnTo>
                <a:lnTo>
                  <a:pt x="1380489" y="5366359"/>
                </a:lnTo>
                <a:lnTo>
                  <a:pt x="1392936" y="5374297"/>
                </a:lnTo>
                <a:lnTo>
                  <a:pt x="1393444" y="5379529"/>
                </a:lnTo>
                <a:lnTo>
                  <a:pt x="1402714" y="5382742"/>
                </a:lnTo>
                <a:lnTo>
                  <a:pt x="1411986" y="5390654"/>
                </a:lnTo>
                <a:lnTo>
                  <a:pt x="1416177" y="5393169"/>
                </a:lnTo>
                <a:lnTo>
                  <a:pt x="1426876" y="5387402"/>
                </a:lnTo>
                <a:lnTo>
                  <a:pt x="1439386" y="5392389"/>
                </a:lnTo>
                <a:lnTo>
                  <a:pt x="1450038" y="5397389"/>
                </a:lnTo>
                <a:lnTo>
                  <a:pt x="1455166" y="5391658"/>
                </a:lnTo>
                <a:lnTo>
                  <a:pt x="1469088" y="5394703"/>
                </a:lnTo>
                <a:lnTo>
                  <a:pt x="1476533" y="5393255"/>
                </a:lnTo>
                <a:lnTo>
                  <a:pt x="1482312" y="5394697"/>
                </a:lnTo>
                <a:lnTo>
                  <a:pt x="1491233" y="5406415"/>
                </a:lnTo>
                <a:lnTo>
                  <a:pt x="1519783" y="5410458"/>
                </a:lnTo>
                <a:lnTo>
                  <a:pt x="1536366" y="5414967"/>
                </a:lnTo>
                <a:lnTo>
                  <a:pt x="1552830" y="5417425"/>
                </a:lnTo>
                <a:lnTo>
                  <a:pt x="1581023" y="5415318"/>
                </a:lnTo>
                <a:lnTo>
                  <a:pt x="1606919" y="5420254"/>
                </a:lnTo>
                <a:lnTo>
                  <a:pt x="1628362" y="5434622"/>
                </a:lnTo>
                <a:lnTo>
                  <a:pt x="1645566" y="5449875"/>
                </a:lnTo>
                <a:lnTo>
                  <a:pt x="1658747" y="5457469"/>
                </a:lnTo>
                <a:lnTo>
                  <a:pt x="1649356" y="5466875"/>
                </a:lnTo>
                <a:lnTo>
                  <a:pt x="1668208" y="5466951"/>
                </a:lnTo>
                <a:lnTo>
                  <a:pt x="1696966" y="5465029"/>
                </a:lnTo>
                <a:lnTo>
                  <a:pt x="1717294" y="5468442"/>
                </a:lnTo>
                <a:lnTo>
                  <a:pt x="1717675" y="5471731"/>
                </a:lnTo>
                <a:lnTo>
                  <a:pt x="1724152" y="5472645"/>
                </a:lnTo>
                <a:lnTo>
                  <a:pt x="1743329" y="5463120"/>
                </a:lnTo>
                <a:lnTo>
                  <a:pt x="1751796" y="5460842"/>
                </a:lnTo>
                <a:lnTo>
                  <a:pt x="1760680" y="5458987"/>
                </a:lnTo>
                <a:lnTo>
                  <a:pt x="1769778" y="5457598"/>
                </a:lnTo>
                <a:lnTo>
                  <a:pt x="1778889" y="5456720"/>
                </a:lnTo>
                <a:lnTo>
                  <a:pt x="1801876" y="5458358"/>
                </a:lnTo>
                <a:lnTo>
                  <a:pt x="1820545" y="5458231"/>
                </a:lnTo>
                <a:lnTo>
                  <a:pt x="1852709" y="5453869"/>
                </a:lnTo>
                <a:lnTo>
                  <a:pt x="1903936" y="5459039"/>
                </a:lnTo>
                <a:lnTo>
                  <a:pt x="1956615" y="5468773"/>
                </a:lnTo>
                <a:lnTo>
                  <a:pt x="1993138" y="5478106"/>
                </a:lnTo>
                <a:lnTo>
                  <a:pt x="2054965" y="5475202"/>
                </a:lnTo>
                <a:lnTo>
                  <a:pt x="2149335" y="5462879"/>
                </a:lnTo>
                <a:lnTo>
                  <a:pt x="2188449" y="5462933"/>
                </a:lnTo>
                <a:lnTo>
                  <a:pt x="2226564" y="5473446"/>
                </a:lnTo>
                <a:lnTo>
                  <a:pt x="2323465" y="5463171"/>
                </a:lnTo>
                <a:lnTo>
                  <a:pt x="2331339" y="5451309"/>
                </a:lnTo>
                <a:lnTo>
                  <a:pt x="2360422" y="5449722"/>
                </a:lnTo>
                <a:lnTo>
                  <a:pt x="2367534" y="5447042"/>
                </a:lnTo>
                <a:lnTo>
                  <a:pt x="2387588" y="5445464"/>
                </a:lnTo>
                <a:lnTo>
                  <a:pt x="2419286" y="5446782"/>
                </a:lnTo>
                <a:lnTo>
                  <a:pt x="2451080" y="5448471"/>
                </a:lnTo>
                <a:lnTo>
                  <a:pt x="2498185" y="5447593"/>
                </a:lnTo>
                <a:lnTo>
                  <a:pt x="2523331" y="5446683"/>
                </a:lnTo>
                <a:lnTo>
                  <a:pt x="2561288" y="5447064"/>
                </a:lnTo>
                <a:lnTo>
                  <a:pt x="2626487" y="5450522"/>
                </a:lnTo>
                <a:lnTo>
                  <a:pt x="2675188" y="5457241"/>
                </a:lnTo>
                <a:lnTo>
                  <a:pt x="2726175" y="5462194"/>
                </a:lnTo>
                <a:lnTo>
                  <a:pt x="2778628" y="5465754"/>
                </a:lnTo>
                <a:lnTo>
                  <a:pt x="2831726" y="5468293"/>
                </a:lnTo>
                <a:lnTo>
                  <a:pt x="2986702" y="5473511"/>
                </a:lnTo>
                <a:lnTo>
                  <a:pt x="3034190" y="5475692"/>
                </a:lnTo>
                <a:lnTo>
                  <a:pt x="3078226" y="5478716"/>
                </a:lnTo>
                <a:lnTo>
                  <a:pt x="3141334" y="5477426"/>
                </a:lnTo>
                <a:lnTo>
                  <a:pt x="3191733" y="5473963"/>
                </a:lnTo>
                <a:lnTo>
                  <a:pt x="3235457" y="5470125"/>
                </a:lnTo>
                <a:lnTo>
                  <a:pt x="3278540" y="5467711"/>
                </a:lnTo>
                <a:lnTo>
                  <a:pt x="3327019" y="5468518"/>
                </a:lnTo>
                <a:lnTo>
                  <a:pt x="3371518" y="5469543"/>
                </a:lnTo>
                <a:lnTo>
                  <a:pt x="3454098" y="5465964"/>
                </a:lnTo>
                <a:lnTo>
                  <a:pt x="3495825" y="5467806"/>
                </a:lnTo>
                <a:lnTo>
                  <a:pt x="3540276" y="5476367"/>
                </a:lnTo>
                <a:lnTo>
                  <a:pt x="3589274" y="5494870"/>
                </a:lnTo>
                <a:lnTo>
                  <a:pt x="3649590" y="5495715"/>
                </a:lnTo>
                <a:lnTo>
                  <a:pt x="3694070" y="5501256"/>
                </a:lnTo>
                <a:lnTo>
                  <a:pt x="3733575" y="5507297"/>
                </a:lnTo>
                <a:lnTo>
                  <a:pt x="3778969" y="5509641"/>
                </a:lnTo>
                <a:lnTo>
                  <a:pt x="3841115" y="5504091"/>
                </a:lnTo>
                <a:lnTo>
                  <a:pt x="3863306" y="5509296"/>
                </a:lnTo>
                <a:lnTo>
                  <a:pt x="3905488" y="5513933"/>
                </a:lnTo>
                <a:lnTo>
                  <a:pt x="3948217" y="5518046"/>
                </a:lnTo>
                <a:lnTo>
                  <a:pt x="3972052" y="5521680"/>
                </a:lnTo>
                <a:lnTo>
                  <a:pt x="4004691" y="5531650"/>
                </a:lnTo>
                <a:lnTo>
                  <a:pt x="4009136" y="5529922"/>
                </a:lnTo>
                <a:lnTo>
                  <a:pt x="4022397" y="5528520"/>
                </a:lnTo>
                <a:lnTo>
                  <a:pt x="4033123" y="5528695"/>
                </a:lnTo>
                <a:lnTo>
                  <a:pt x="4041729" y="5530192"/>
                </a:lnTo>
                <a:lnTo>
                  <a:pt x="4048633" y="5532755"/>
                </a:lnTo>
                <a:lnTo>
                  <a:pt x="4056253" y="5539270"/>
                </a:lnTo>
                <a:lnTo>
                  <a:pt x="4134866" y="5555500"/>
                </a:lnTo>
                <a:lnTo>
                  <a:pt x="4145279" y="5553163"/>
                </a:lnTo>
                <a:lnTo>
                  <a:pt x="4176776" y="5548096"/>
                </a:lnTo>
                <a:lnTo>
                  <a:pt x="4194683" y="5547969"/>
                </a:lnTo>
                <a:lnTo>
                  <a:pt x="4226179" y="5562600"/>
                </a:lnTo>
                <a:lnTo>
                  <a:pt x="4231259" y="5558256"/>
                </a:lnTo>
                <a:lnTo>
                  <a:pt x="4238498" y="5555538"/>
                </a:lnTo>
                <a:lnTo>
                  <a:pt x="4250182" y="5556161"/>
                </a:lnTo>
                <a:lnTo>
                  <a:pt x="4248531" y="5548172"/>
                </a:lnTo>
                <a:lnTo>
                  <a:pt x="4362874" y="5550332"/>
                </a:lnTo>
                <a:lnTo>
                  <a:pt x="4402836" y="5550238"/>
                </a:lnTo>
                <a:lnTo>
                  <a:pt x="4438415" y="5549069"/>
                </a:lnTo>
                <a:lnTo>
                  <a:pt x="4450207" y="5546369"/>
                </a:lnTo>
                <a:lnTo>
                  <a:pt x="4481161" y="5549798"/>
                </a:lnTo>
                <a:lnTo>
                  <a:pt x="4509055" y="5548410"/>
                </a:lnTo>
                <a:lnTo>
                  <a:pt x="4537878" y="5545865"/>
                </a:lnTo>
                <a:lnTo>
                  <a:pt x="4571619" y="5545823"/>
                </a:lnTo>
                <a:lnTo>
                  <a:pt x="4584672" y="5540075"/>
                </a:lnTo>
                <a:lnTo>
                  <a:pt x="4590700" y="5539868"/>
                </a:lnTo>
                <a:lnTo>
                  <a:pt x="4597157" y="5541492"/>
                </a:lnTo>
                <a:lnTo>
                  <a:pt x="4611497" y="5541238"/>
                </a:lnTo>
                <a:lnTo>
                  <a:pt x="4614098" y="5545064"/>
                </a:lnTo>
                <a:lnTo>
                  <a:pt x="4626117" y="5543345"/>
                </a:lnTo>
                <a:lnTo>
                  <a:pt x="4639875" y="5541833"/>
                </a:lnTo>
                <a:lnTo>
                  <a:pt x="4647692" y="5546280"/>
                </a:lnTo>
                <a:lnTo>
                  <a:pt x="4652645" y="5545289"/>
                </a:lnTo>
                <a:lnTo>
                  <a:pt x="4664456" y="5541746"/>
                </a:lnTo>
                <a:lnTo>
                  <a:pt x="4674489" y="5540908"/>
                </a:lnTo>
                <a:lnTo>
                  <a:pt x="4677029" y="5537962"/>
                </a:lnTo>
                <a:lnTo>
                  <a:pt x="4799584" y="5533237"/>
                </a:lnTo>
                <a:lnTo>
                  <a:pt x="4811379" y="5534228"/>
                </a:lnTo>
                <a:lnTo>
                  <a:pt x="4827365" y="5534282"/>
                </a:lnTo>
                <a:lnTo>
                  <a:pt x="4842732" y="5533273"/>
                </a:lnTo>
                <a:lnTo>
                  <a:pt x="4852670" y="5531078"/>
                </a:lnTo>
                <a:lnTo>
                  <a:pt x="4860163" y="5530253"/>
                </a:lnTo>
                <a:lnTo>
                  <a:pt x="4868291" y="5531586"/>
                </a:lnTo>
                <a:lnTo>
                  <a:pt x="4872609" y="5527548"/>
                </a:lnTo>
                <a:lnTo>
                  <a:pt x="4908248" y="5522380"/>
                </a:lnTo>
                <a:lnTo>
                  <a:pt x="4949698" y="5516841"/>
                </a:lnTo>
                <a:lnTo>
                  <a:pt x="4960862" y="5518147"/>
                </a:lnTo>
                <a:lnTo>
                  <a:pt x="4975288" y="5515967"/>
                </a:lnTo>
                <a:lnTo>
                  <a:pt x="4993524" y="5512589"/>
                </a:lnTo>
                <a:lnTo>
                  <a:pt x="5016119" y="5510301"/>
                </a:lnTo>
                <a:lnTo>
                  <a:pt x="5025999" y="5512747"/>
                </a:lnTo>
                <a:lnTo>
                  <a:pt x="5036010" y="5512990"/>
                </a:lnTo>
                <a:lnTo>
                  <a:pt x="5048426" y="5513591"/>
                </a:lnTo>
                <a:lnTo>
                  <a:pt x="5065522" y="5517108"/>
                </a:lnTo>
                <a:lnTo>
                  <a:pt x="5066665" y="5516308"/>
                </a:lnTo>
                <a:lnTo>
                  <a:pt x="5069713" y="5514886"/>
                </a:lnTo>
                <a:lnTo>
                  <a:pt x="5077630" y="5512631"/>
                </a:lnTo>
                <a:lnTo>
                  <a:pt x="5086572" y="5511701"/>
                </a:lnTo>
                <a:lnTo>
                  <a:pt x="5095466" y="5512128"/>
                </a:lnTo>
                <a:lnTo>
                  <a:pt x="5103241" y="5513946"/>
                </a:lnTo>
                <a:lnTo>
                  <a:pt x="5134816" y="5519729"/>
                </a:lnTo>
                <a:lnTo>
                  <a:pt x="5165058" y="5522541"/>
                </a:lnTo>
                <a:lnTo>
                  <a:pt x="5194109" y="5523718"/>
                </a:lnTo>
                <a:lnTo>
                  <a:pt x="5222113" y="5524601"/>
                </a:lnTo>
                <a:lnTo>
                  <a:pt x="5242496" y="5523132"/>
                </a:lnTo>
                <a:lnTo>
                  <a:pt x="5250878" y="5520097"/>
                </a:lnTo>
                <a:lnTo>
                  <a:pt x="5261260" y="5518756"/>
                </a:lnTo>
                <a:lnTo>
                  <a:pt x="5287645" y="5522366"/>
                </a:lnTo>
                <a:lnTo>
                  <a:pt x="5293106" y="5517781"/>
                </a:lnTo>
                <a:lnTo>
                  <a:pt x="5299583" y="5517426"/>
                </a:lnTo>
                <a:lnTo>
                  <a:pt x="5310759" y="5519318"/>
                </a:lnTo>
                <a:lnTo>
                  <a:pt x="5322437" y="5517622"/>
                </a:lnTo>
                <a:lnTo>
                  <a:pt x="5329983" y="5514440"/>
                </a:lnTo>
                <a:lnTo>
                  <a:pt x="5337601" y="5512455"/>
                </a:lnTo>
                <a:lnTo>
                  <a:pt x="5349494" y="5514352"/>
                </a:lnTo>
                <a:lnTo>
                  <a:pt x="5353690" y="5511246"/>
                </a:lnTo>
                <a:lnTo>
                  <a:pt x="5377086" y="5508264"/>
                </a:lnTo>
                <a:lnTo>
                  <a:pt x="5378069" y="5505094"/>
                </a:lnTo>
                <a:lnTo>
                  <a:pt x="5386756" y="5503060"/>
                </a:lnTo>
                <a:lnTo>
                  <a:pt x="5401893" y="5504772"/>
                </a:lnTo>
                <a:lnTo>
                  <a:pt x="5410581" y="5503138"/>
                </a:lnTo>
                <a:lnTo>
                  <a:pt x="5415780" y="5503572"/>
                </a:lnTo>
                <a:lnTo>
                  <a:pt x="5414073" y="5505932"/>
                </a:lnTo>
                <a:lnTo>
                  <a:pt x="5412652" y="5508578"/>
                </a:lnTo>
                <a:lnTo>
                  <a:pt x="5418709" y="5509869"/>
                </a:lnTo>
                <a:lnTo>
                  <a:pt x="5430394" y="5510798"/>
                </a:lnTo>
                <a:lnTo>
                  <a:pt x="5437997" y="5512722"/>
                </a:lnTo>
                <a:lnTo>
                  <a:pt x="5444622" y="5512114"/>
                </a:lnTo>
                <a:lnTo>
                  <a:pt x="5453380" y="5505450"/>
                </a:lnTo>
                <a:lnTo>
                  <a:pt x="5505831" y="5497957"/>
                </a:lnTo>
                <a:lnTo>
                  <a:pt x="5514415" y="5499445"/>
                </a:lnTo>
                <a:lnTo>
                  <a:pt x="5522214" y="5499311"/>
                </a:lnTo>
                <a:lnTo>
                  <a:pt x="5529441" y="5497883"/>
                </a:lnTo>
                <a:lnTo>
                  <a:pt x="5536311" y="5495493"/>
                </a:lnTo>
                <a:lnTo>
                  <a:pt x="5556519" y="5494599"/>
                </a:lnTo>
                <a:lnTo>
                  <a:pt x="5576538" y="5492284"/>
                </a:lnTo>
                <a:lnTo>
                  <a:pt x="5597175" y="5489387"/>
                </a:lnTo>
                <a:lnTo>
                  <a:pt x="5619242" y="5486742"/>
                </a:lnTo>
                <a:lnTo>
                  <a:pt x="5641736" y="5486862"/>
                </a:lnTo>
                <a:lnTo>
                  <a:pt x="5660993" y="5483918"/>
                </a:lnTo>
                <a:lnTo>
                  <a:pt x="5680106" y="5479815"/>
                </a:lnTo>
                <a:lnTo>
                  <a:pt x="5702173" y="5476455"/>
                </a:lnTo>
                <a:lnTo>
                  <a:pt x="5719843" y="5477620"/>
                </a:lnTo>
                <a:lnTo>
                  <a:pt x="5728477" y="5472291"/>
                </a:lnTo>
                <a:lnTo>
                  <a:pt x="5736087" y="5465356"/>
                </a:lnTo>
                <a:lnTo>
                  <a:pt x="5750687" y="5461698"/>
                </a:lnTo>
                <a:lnTo>
                  <a:pt x="5770774" y="5463332"/>
                </a:lnTo>
                <a:lnTo>
                  <a:pt x="5775753" y="5460438"/>
                </a:lnTo>
                <a:lnTo>
                  <a:pt x="5785280" y="5456290"/>
                </a:lnTo>
                <a:lnTo>
                  <a:pt x="5819013" y="5454167"/>
                </a:lnTo>
                <a:lnTo>
                  <a:pt x="5822950" y="5455437"/>
                </a:lnTo>
                <a:lnTo>
                  <a:pt x="5831332" y="5453570"/>
                </a:lnTo>
                <a:lnTo>
                  <a:pt x="5830316" y="5451640"/>
                </a:lnTo>
                <a:lnTo>
                  <a:pt x="5846236" y="5449650"/>
                </a:lnTo>
                <a:lnTo>
                  <a:pt x="5868050" y="5445318"/>
                </a:lnTo>
                <a:lnTo>
                  <a:pt x="5891127" y="5441238"/>
                </a:lnTo>
                <a:lnTo>
                  <a:pt x="5910833" y="5440006"/>
                </a:lnTo>
                <a:lnTo>
                  <a:pt x="5939004" y="5437018"/>
                </a:lnTo>
                <a:lnTo>
                  <a:pt x="5962173" y="5437441"/>
                </a:lnTo>
                <a:lnTo>
                  <a:pt x="5983200" y="5438703"/>
                </a:lnTo>
                <a:lnTo>
                  <a:pt x="6004941" y="5438228"/>
                </a:lnTo>
                <a:lnTo>
                  <a:pt x="6027965" y="5429838"/>
                </a:lnTo>
                <a:lnTo>
                  <a:pt x="6048930" y="5418048"/>
                </a:lnTo>
                <a:lnTo>
                  <a:pt x="6074824" y="5404524"/>
                </a:lnTo>
                <a:lnTo>
                  <a:pt x="6112636" y="5390934"/>
                </a:lnTo>
                <a:lnTo>
                  <a:pt x="6331204" y="5355551"/>
                </a:lnTo>
                <a:lnTo>
                  <a:pt x="6358679" y="5347536"/>
                </a:lnTo>
                <a:lnTo>
                  <a:pt x="6384417" y="5347873"/>
                </a:lnTo>
                <a:lnTo>
                  <a:pt x="6410535" y="5351674"/>
                </a:lnTo>
                <a:lnTo>
                  <a:pt x="6476873" y="5357164"/>
                </a:lnTo>
                <a:lnTo>
                  <a:pt x="6517258" y="5338660"/>
                </a:lnTo>
                <a:lnTo>
                  <a:pt x="6523351" y="5341742"/>
                </a:lnTo>
                <a:lnTo>
                  <a:pt x="6542440" y="5347067"/>
                </a:lnTo>
                <a:lnTo>
                  <a:pt x="6543675" y="5349455"/>
                </a:lnTo>
                <a:lnTo>
                  <a:pt x="6591488" y="5356372"/>
                </a:lnTo>
                <a:lnTo>
                  <a:pt x="6618430" y="5366027"/>
                </a:lnTo>
                <a:lnTo>
                  <a:pt x="6639204" y="5375300"/>
                </a:lnTo>
                <a:lnTo>
                  <a:pt x="6668516" y="5381066"/>
                </a:lnTo>
                <a:lnTo>
                  <a:pt x="6677509" y="5392776"/>
                </a:lnTo>
                <a:lnTo>
                  <a:pt x="6683311" y="5394215"/>
                </a:lnTo>
                <a:lnTo>
                  <a:pt x="6690733" y="5392765"/>
                </a:lnTo>
                <a:lnTo>
                  <a:pt x="6704583" y="5395810"/>
                </a:lnTo>
                <a:lnTo>
                  <a:pt x="6709767" y="5390086"/>
                </a:lnTo>
                <a:lnTo>
                  <a:pt x="6720427" y="5395090"/>
                </a:lnTo>
                <a:lnTo>
                  <a:pt x="6732944" y="5400079"/>
                </a:lnTo>
                <a:lnTo>
                  <a:pt x="6743700" y="5394312"/>
                </a:lnTo>
                <a:lnTo>
                  <a:pt x="6747891" y="5396814"/>
                </a:lnTo>
                <a:lnTo>
                  <a:pt x="6757034" y="5404726"/>
                </a:lnTo>
                <a:lnTo>
                  <a:pt x="6766433" y="5407952"/>
                </a:lnTo>
                <a:lnTo>
                  <a:pt x="6817294" y="5427429"/>
                </a:lnTo>
                <a:lnTo>
                  <a:pt x="6838076" y="5435444"/>
                </a:lnTo>
                <a:lnTo>
                  <a:pt x="6860121" y="5443035"/>
                </a:lnTo>
                <a:lnTo>
                  <a:pt x="6884034" y="5443359"/>
                </a:lnTo>
                <a:lnTo>
                  <a:pt x="6896256" y="5443922"/>
                </a:lnTo>
                <a:lnTo>
                  <a:pt x="6911990" y="5446774"/>
                </a:lnTo>
                <a:lnTo>
                  <a:pt x="6926415" y="5451233"/>
                </a:lnTo>
                <a:lnTo>
                  <a:pt x="6934708" y="5456618"/>
                </a:lnTo>
                <a:lnTo>
                  <a:pt x="6941439" y="5459323"/>
                </a:lnTo>
                <a:lnTo>
                  <a:pt x="6950329" y="5458675"/>
                </a:lnTo>
                <a:lnTo>
                  <a:pt x="6951853" y="5466016"/>
                </a:lnTo>
                <a:lnTo>
                  <a:pt x="6958125" y="5470201"/>
                </a:lnTo>
                <a:lnTo>
                  <a:pt x="6976338" y="5472145"/>
                </a:lnTo>
                <a:lnTo>
                  <a:pt x="6977253" y="5476201"/>
                </a:lnTo>
                <a:lnTo>
                  <a:pt x="6990482" y="5476346"/>
                </a:lnTo>
                <a:lnTo>
                  <a:pt x="7001176" y="5482289"/>
                </a:lnTo>
                <a:lnTo>
                  <a:pt x="7010703" y="5490526"/>
                </a:lnTo>
                <a:lnTo>
                  <a:pt x="7020433" y="5497550"/>
                </a:lnTo>
                <a:lnTo>
                  <a:pt x="7026405" y="5496501"/>
                </a:lnTo>
                <a:lnTo>
                  <a:pt x="7032307" y="5497471"/>
                </a:lnTo>
                <a:lnTo>
                  <a:pt x="7038399" y="5500008"/>
                </a:lnTo>
                <a:lnTo>
                  <a:pt x="7057644" y="5510822"/>
                </a:lnTo>
                <a:lnTo>
                  <a:pt x="7063485" y="5511469"/>
                </a:lnTo>
                <a:lnTo>
                  <a:pt x="7070344" y="5512892"/>
                </a:lnTo>
                <a:lnTo>
                  <a:pt x="7082155" y="5516143"/>
                </a:lnTo>
                <a:lnTo>
                  <a:pt x="7092950" y="5518251"/>
                </a:lnTo>
                <a:lnTo>
                  <a:pt x="7097268" y="5518873"/>
                </a:lnTo>
                <a:lnTo>
                  <a:pt x="7107682" y="5516092"/>
                </a:lnTo>
                <a:lnTo>
                  <a:pt x="7119747" y="5520347"/>
                </a:lnTo>
                <a:lnTo>
                  <a:pt x="7134479" y="5518404"/>
                </a:lnTo>
                <a:lnTo>
                  <a:pt x="7134986" y="5519902"/>
                </a:lnTo>
                <a:lnTo>
                  <a:pt x="7135876" y="5521375"/>
                </a:lnTo>
                <a:lnTo>
                  <a:pt x="7137019" y="5522747"/>
                </a:lnTo>
                <a:lnTo>
                  <a:pt x="7147306" y="5528691"/>
                </a:lnTo>
                <a:lnTo>
                  <a:pt x="7157847" y="5526112"/>
                </a:lnTo>
                <a:lnTo>
                  <a:pt x="7159257" y="5529455"/>
                </a:lnTo>
                <a:lnTo>
                  <a:pt x="7164181" y="5529538"/>
                </a:lnTo>
                <a:lnTo>
                  <a:pt x="7171080" y="5528188"/>
                </a:lnTo>
                <a:lnTo>
                  <a:pt x="7178421" y="5527230"/>
                </a:lnTo>
                <a:lnTo>
                  <a:pt x="7183755" y="5528970"/>
                </a:lnTo>
                <a:lnTo>
                  <a:pt x="7204202" y="5526874"/>
                </a:lnTo>
                <a:lnTo>
                  <a:pt x="7212393" y="5526776"/>
                </a:lnTo>
                <a:lnTo>
                  <a:pt x="7220394" y="5526932"/>
                </a:lnTo>
                <a:lnTo>
                  <a:pt x="7235825" y="5527865"/>
                </a:lnTo>
                <a:lnTo>
                  <a:pt x="7271258" y="5532272"/>
                </a:lnTo>
                <a:lnTo>
                  <a:pt x="7282053" y="5529630"/>
                </a:lnTo>
                <a:lnTo>
                  <a:pt x="7300114" y="5530763"/>
                </a:lnTo>
                <a:lnTo>
                  <a:pt x="7317962" y="5533236"/>
                </a:lnTo>
                <a:lnTo>
                  <a:pt x="7334523" y="5534229"/>
                </a:lnTo>
                <a:lnTo>
                  <a:pt x="7348728" y="5530926"/>
                </a:lnTo>
                <a:lnTo>
                  <a:pt x="7355458" y="5529910"/>
                </a:lnTo>
                <a:lnTo>
                  <a:pt x="7361682" y="5530151"/>
                </a:lnTo>
                <a:lnTo>
                  <a:pt x="7367397" y="5531142"/>
                </a:lnTo>
                <a:lnTo>
                  <a:pt x="7382764" y="5535714"/>
                </a:lnTo>
                <a:lnTo>
                  <a:pt x="7385558" y="5540603"/>
                </a:lnTo>
                <a:lnTo>
                  <a:pt x="7395845" y="5541429"/>
                </a:lnTo>
                <a:lnTo>
                  <a:pt x="7408036" y="5546788"/>
                </a:lnTo>
                <a:lnTo>
                  <a:pt x="7413117" y="5548172"/>
                </a:lnTo>
                <a:lnTo>
                  <a:pt x="7420387" y="5540081"/>
                </a:lnTo>
                <a:lnTo>
                  <a:pt x="7434326" y="5541838"/>
                </a:lnTo>
                <a:lnTo>
                  <a:pt x="7446549" y="5544058"/>
                </a:lnTo>
                <a:lnTo>
                  <a:pt x="7448677" y="5537352"/>
                </a:lnTo>
                <a:lnTo>
                  <a:pt x="7462970" y="5536919"/>
                </a:lnTo>
                <a:lnTo>
                  <a:pt x="7469203" y="5533744"/>
                </a:lnTo>
                <a:lnTo>
                  <a:pt x="7475269" y="5533728"/>
                </a:lnTo>
                <a:lnTo>
                  <a:pt x="7489063" y="5542775"/>
                </a:lnTo>
                <a:lnTo>
                  <a:pt x="7537471" y="5537161"/>
                </a:lnTo>
                <a:lnTo>
                  <a:pt x="7598965" y="5531754"/>
                </a:lnTo>
                <a:lnTo>
                  <a:pt x="7659387" y="5524419"/>
                </a:lnTo>
                <a:lnTo>
                  <a:pt x="7704582" y="5513019"/>
                </a:lnTo>
                <a:lnTo>
                  <a:pt x="7703185" y="5518243"/>
                </a:lnTo>
                <a:lnTo>
                  <a:pt x="7709122" y="5520961"/>
                </a:lnTo>
                <a:lnTo>
                  <a:pt x="7719298" y="5521572"/>
                </a:lnTo>
                <a:lnTo>
                  <a:pt x="7730617" y="5520474"/>
                </a:lnTo>
                <a:lnTo>
                  <a:pt x="7753135" y="5521086"/>
                </a:lnTo>
                <a:lnTo>
                  <a:pt x="7775987" y="5523617"/>
                </a:lnTo>
                <a:lnTo>
                  <a:pt x="7801840" y="5525739"/>
                </a:lnTo>
                <a:lnTo>
                  <a:pt x="7863982" y="5524690"/>
                </a:lnTo>
                <a:lnTo>
                  <a:pt x="7893272" y="5522271"/>
                </a:lnTo>
                <a:lnTo>
                  <a:pt x="7921942" y="5522289"/>
                </a:lnTo>
                <a:lnTo>
                  <a:pt x="7950708" y="5529173"/>
                </a:lnTo>
                <a:lnTo>
                  <a:pt x="7953375" y="5526227"/>
                </a:lnTo>
                <a:lnTo>
                  <a:pt x="7956550" y="5523966"/>
                </a:lnTo>
                <a:lnTo>
                  <a:pt x="7960233" y="5522175"/>
                </a:lnTo>
                <a:lnTo>
                  <a:pt x="7971535" y="5518315"/>
                </a:lnTo>
                <a:lnTo>
                  <a:pt x="7973186" y="5519051"/>
                </a:lnTo>
                <a:lnTo>
                  <a:pt x="7980045" y="5520410"/>
                </a:lnTo>
                <a:lnTo>
                  <a:pt x="7984108" y="5519724"/>
                </a:lnTo>
                <a:lnTo>
                  <a:pt x="7987030" y="5518137"/>
                </a:lnTo>
                <a:lnTo>
                  <a:pt x="7989570" y="5515533"/>
                </a:lnTo>
                <a:lnTo>
                  <a:pt x="7998968" y="5514149"/>
                </a:lnTo>
                <a:lnTo>
                  <a:pt x="8017002" y="5509399"/>
                </a:lnTo>
                <a:lnTo>
                  <a:pt x="8020684" y="5510428"/>
                </a:lnTo>
                <a:lnTo>
                  <a:pt x="8048498" y="5506224"/>
                </a:lnTo>
                <a:lnTo>
                  <a:pt x="8049006" y="5507075"/>
                </a:lnTo>
                <a:lnTo>
                  <a:pt x="8050783" y="5508879"/>
                </a:lnTo>
                <a:lnTo>
                  <a:pt x="8053324" y="5510034"/>
                </a:lnTo>
                <a:lnTo>
                  <a:pt x="8057515" y="5509856"/>
                </a:lnTo>
                <a:lnTo>
                  <a:pt x="8056457" y="5516322"/>
                </a:lnTo>
                <a:lnTo>
                  <a:pt x="8059150" y="5517205"/>
                </a:lnTo>
                <a:lnTo>
                  <a:pt x="8064962" y="5515223"/>
                </a:lnTo>
                <a:lnTo>
                  <a:pt x="8073263" y="5513095"/>
                </a:lnTo>
                <a:lnTo>
                  <a:pt x="8076592" y="5523182"/>
                </a:lnTo>
                <a:lnTo>
                  <a:pt x="8088090" y="5526063"/>
                </a:lnTo>
                <a:lnTo>
                  <a:pt x="8101730" y="5527127"/>
                </a:lnTo>
                <a:lnTo>
                  <a:pt x="8111490" y="5531764"/>
                </a:lnTo>
                <a:lnTo>
                  <a:pt x="8125729" y="5529376"/>
                </a:lnTo>
                <a:lnTo>
                  <a:pt x="8140446" y="5527484"/>
                </a:lnTo>
                <a:lnTo>
                  <a:pt x="8146415" y="5527128"/>
                </a:lnTo>
                <a:lnTo>
                  <a:pt x="8146542" y="5527319"/>
                </a:lnTo>
                <a:lnTo>
                  <a:pt x="8147939" y="5527675"/>
                </a:lnTo>
                <a:lnTo>
                  <a:pt x="8149844" y="5527713"/>
                </a:lnTo>
                <a:lnTo>
                  <a:pt x="8152892" y="5527332"/>
                </a:lnTo>
                <a:lnTo>
                  <a:pt x="8157209" y="5526455"/>
                </a:lnTo>
                <a:lnTo>
                  <a:pt x="8168640" y="5525744"/>
                </a:lnTo>
                <a:lnTo>
                  <a:pt x="8172831" y="5526849"/>
                </a:lnTo>
                <a:lnTo>
                  <a:pt x="8174863" y="5529237"/>
                </a:lnTo>
                <a:lnTo>
                  <a:pt x="8175879" y="5528894"/>
                </a:lnTo>
                <a:lnTo>
                  <a:pt x="8180288" y="5525392"/>
                </a:lnTo>
                <a:lnTo>
                  <a:pt x="8184292" y="5523609"/>
                </a:lnTo>
                <a:lnTo>
                  <a:pt x="8189773" y="5525852"/>
                </a:lnTo>
                <a:lnTo>
                  <a:pt x="8198611" y="5534431"/>
                </a:lnTo>
                <a:lnTo>
                  <a:pt x="8209728" y="5531427"/>
                </a:lnTo>
                <a:lnTo>
                  <a:pt x="8219820" y="5532850"/>
                </a:lnTo>
                <a:lnTo>
                  <a:pt x="8231723" y="5536235"/>
                </a:lnTo>
                <a:lnTo>
                  <a:pt x="8248269" y="5539117"/>
                </a:lnTo>
                <a:lnTo>
                  <a:pt x="8254990" y="5535319"/>
                </a:lnTo>
                <a:lnTo>
                  <a:pt x="8261842" y="5534371"/>
                </a:lnTo>
                <a:lnTo>
                  <a:pt x="8268860" y="5535685"/>
                </a:lnTo>
                <a:lnTo>
                  <a:pt x="8276082" y="5538673"/>
                </a:lnTo>
                <a:lnTo>
                  <a:pt x="8294233" y="5537116"/>
                </a:lnTo>
                <a:lnTo>
                  <a:pt x="8312896" y="5537988"/>
                </a:lnTo>
                <a:lnTo>
                  <a:pt x="8332392" y="5539750"/>
                </a:lnTo>
                <a:lnTo>
                  <a:pt x="8353044" y="5540857"/>
                </a:lnTo>
                <a:lnTo>
                  <a:pt x="8429625" y="5557583"/>
                </a:lnTo>
                <a:lnTo>
                  <a:pt x="8502777" y="5556148"/>
                </a:lnTo>
                <a:lnTo>
                  <a:pt x="8516175" y="5551633"/>
                </a:lnTo>
                <a:lnTo>
                  <a:pt x="8528812" y="5546737"/>
                </a:lnTo>
                <a:lnTo>
                  <a:pt x="8539999" y="5549457"/>
                </a:lnTo>
                <a:lnTo>
                  <a:pt x="8553450" y="5548007"/>
                </a:lnTo>
                <a:lnTo>
                  <a:pt x="8565566" y="5548720"/>
                </a:lnTo>
                <a:lnTo>
                  <a:pt x="8572754" y="5557926"/>
                </a:lnTo>
                <a:lnTo>
                  <a:pt x="8579832" y="5554342"/>
                </a:lnTo>
                <a:lnTo>
                  <a:pt x="8584612" y="5551355"/>
                </a:lnTo>
                <a:lnTo>
                  <a:pt x="8587559" y="5551723"/>
                </a:lnTo>
                <a:lnTo>
                  <a:pt x="8589137" y="5558205"/>
                </a:lnTo>
                <a:lnTo>
                  <a:pt x="8592947" y="5557278"/>
                </a:lnTo>
                <a:lnTo>
                  <a:pt x="8595741" y="5557939"/>
                </a:lnTo>
                <a:lnTo>
                  <a:pt x="8598281" y="5559361"/>
                </a:lnTo>
                <a:lnTo>
                  <a:pt x="8599043" y="5560085"/>
                </a:lnTo>
                <a:lnTo>
                  <a:pt x="8623935" y="5550966"/>
                </a:lnTo>
                <a:lnTo>
                  <a:pt x="8627872" y="5551284"/>
                </a:lnTo>
                <a:lnTo>
                  <a:pt x="8643239" y="5543384"/>
                </a:lnTo>
                <a:lnTo>
                  <a:pt x="8651621" y="5540349"/>
                </a:lnTo>
                <a:lnTo>
                  <a:pt x="8653145" y="5537327"/>
                </a:lnTo>
                <a:lnTo>
                  <a:pt x="8655177" y="5535269"/>
                </a:lnTo>
                <a:lnTo>
                  <a:pt x="8658860" y="5533872"/>
                </a:lnTo>
                <a:lnTo>
                  <a:pt x="8665845" y="5533948"/>
                </a:lnTo>
                <a:lnTo>
                  <a:pt x="8667750" y="5534367"/>
                </a:lnTo>
                <a:lnTo>
                  <a:pt x="8677021" y="5528551"/>
                </a:lnTo>
                <a:lnTo>
                  <a:pt x="8679815" y="5526151"/>
                </a:lnTo>
                <a:lnTo>
                  <a:pt x="8681974" y="5523344"/>
                </a:lnTo>
                <a:lnTo>
                  <a:pt x="8683371" y="5520004"/>
                </a:lnTo>
                <a:lnTo>
                  <a:pt x="8713543" y="5521474"/>
                </a:lnTo>
                <a:lnTo>
                  <a:pt x="8740917" y="5516284"/>
                </a:lnTo>
                <a:lnTo>
                  <a:pt x="8767935" y="5508611"/>
                </a:lnTo>
                <a:lnTo>
                  <a:pt x="8797036" y="5502630"/>
                </a:lnTo>
                <a:lnTo>
                  <a:pt x="8816724" y="5505867"/>
                </a:lnTo>
                <a:lnTo>
                  <a:pt x="8836342" y="5492008"/>
                </a:lnTo>
                <a:lnTo>
                  <a:pt x="8857579" y="5471760"/>
                </a:lnTo>
                <a:lnTo>
                  <a:pt x="8882126" y="5455831"/>
                </a:lnTo>
                <a:lnTo>
                  <a:pt x="8907418" y="5440440"/>
                </a:lnTo>
                <a:lnTo>
                  <a:pt x="8930735" y="5429188"/>
                </a:lnTo>
                <a:lnTo>
                  <a:pt x="8945241" y="5429100"/>
                </a:lnTo>
                <a:lnTo>
                  <a:pt x="8944102" y="5447207"/>
                </a:lnTo>
                <a:lnTo>
                  <a:pt x="8956597" y="5443827"/>
                </a:lnTo>
                <a:lnTo>
                  <a:pt x="8973772" y="5441511"/>
                </a:lnTo>
                <a:lnTo>
                  <a:pt x="8994018" y="5440796"/>
                </a:lnTo>
                <a:lnTo>
                  <a:pt x="9015730" y="5442216"/>
                </a:lnTo>
                <a:lnTo>
                  <a:pt x="9044878" y="5436697"/>
                </a:lnTo>
                <a:lnTo>
                  <a:pt x="9067847" y="5434660"/>
                </a:lnTo>
                <a:lnTo>
                  <a:pt x="9090507" y="5431565"/>
                </a:lnTo>
                <a:lnTo>
                  <a:pt x="9118727" y="5422874"/>
                </a:lnTo>
                <a:lnTo>
                  <a:pt x="9135473" y="5429162"/>
                </a:lnTo>
                <a:lnTo>
                  <a:pt x="9141253" y="5428049"/>
                </a:lnTo>
                <a:lnTo>
                  <a:pt x="9145962" y="5423831"/>
                </a:lnTo>
                <a:lnTo>
                  <a:pt x="9159494" y="5420804"/>
                </a:lnTo>
                <a:lnTo>
                  <a:pt x="9158849" y="5413899"/>
                </a:lnTo>
                <a:lnTo>
                  <a:pt x="9171384" y="5413833"/>
                </a:lnTo>
                <a:lnTo>
                  <a:pt x="9185372" y="5413008"/>
                </a:lnTo>
                <a:lnTo>
                  <a:pt x="9189085" y="5403824"/>
                </a:lnTo>
                <a:lnTo>
                  <a:pt x="9194546" y="5404243"/>
                </a:lnTo>
                <a:lnTo>
                  <a:pt x="9208262" y="5407228"/>
                </a:lnTo>
                <a:lnTo>
                  <a:pt x="9218295" y="5406174"/>
                </a:lnTo>
                <a:lnTo>
                  <a:pt x="9222994" y="5410403"/>
                </a:lnTo>
                <a:lnTo>
                  <a:pt x="9239504" y="5412066"/>
                </a:lnTo>
                <a:lnTo>
                  <a:pt x="9245346" y="5411990"/>
                </a:lnTo>
                <a:lnTo>
                  <a:pt x="9251315" y="5411101"/>
                </a:lnTo>
                <a:lnTo>
                  <a:pt x="9274696" y="5402116"/>
                </a:lnTo>
                <a:lnTo>
                  <a:pt x="9297781" y="5400505"/>
                </a:lnTo>
                <a:lnTo>
                  <a:pt x="9321508" y="5398029"/>
                </a:lnTo>
                <a:lnTo>
                  <a:pt x="9340723" y="5388673"/>
                </a:lnTo>
                <a:lnTo>
                  <a:pt x="9350879" y="5384223"/>
                </a:lnTo>
                <a:lnTo>
                  <a:pt x="9365678" y="5380297"/>
                </a:lnTo>
                <a:lnTo>
                  <a:pt x="9380763" y="5378257"/>
                </a:lnTo>
                <a:lnTo>
                  <a:pt x="9391777" y="5379466"/>
                </a:lnTo>
                <a:lnTo>
                  <a:pt x="9399397" y="5379021"/>
                </a:lnTo>
                <a:lnTo>
                  <a:pt x="9405874" y="5374894"/>
                </a:lnTo>
                <a:lnTo>
                  <a:pt x="9413113" y="5380469"/>
                </a:lnTo>
                <a:lnTo>
                  <a:pt x="9421487" y="5381506"/>
                </a:lnTo>
                <a:lnTo>
                  <a:pt x="9437473" y="5375818"/>
                </a:lnTo>
                <a:lnTo>
                  <a:pt x="9441561" y="5378856"/>
                </a:lnTo>
                <a:lnTo>
                  <a:pt x="9475749" y="5373062"/>
                </a:lnTo>
                <a:lnTo>
                  <a:pt x="9568701" y="5356589"/>
                </a:lnTo>
                <a:lnTo>
                  <a:pt x="9600819" y="5351195"/>
                </a:lnTo>
                <a:lnTo>
                  <a:pt x="9602470" y="5352249"/>
                </a:lnTo>
                <a:lnTo>
                  <a:pt x="9606407" y="5353850"/>
                </a:lnTo>
                <a:lnTo>
                  <a:pt x="9615566" y="5355651"/>
                </a:lnTo>
                <a:lnTo>
                  <a:pt x="9624631" y="5355024"/>
                </a:lnTo>
                <a:lnTo>
                  <a:pt x="9632553" y="5352178"/>
                </a:lnTo>
                <a:lnTo>
                  <a:pt x="9638284" y="5347322"/>
                </a:lnTo>
                <a:lnTo>
                  <a:pt x="9663039" y="5330238"/>
                </a:lnTo>
                <a:lnTo>
                  <a:pt x="9688877" y="5318358"/>
                </a:lnTo>
                <a:lnTo>
                  <a:pt x="9714882" y="5309447"/>
                </a:lnTo>
                <a:lnTo>
                  <a:pt x="9740138" y="5301272"/>
                </a:lnTo>
                <a:lnTo>
                  <a:pt x="9760354" y="5298771"/>
                </a:lnTo>
                <a:lnTo>
                  <a:pt x="9770618" y="5301729"/>
                </a:lnTo>
                <a:lnTo>
                  <a:pt x="9781357" y="5301429"/>
                </a:lnTo>
                <a:lnTo>
                  <a:pt x="9803003" y="5289156"/>
                </a:lnTo>
                <a:lnTo>
                  <a:pt x="9809126" y="5292515"/>
                </a:lnTo>
                <a:lnTo>
                  <a:pt x="9814845" y="5293391"/>
                </a:lnTo>
                <a:lnTo>
                  <a:pt x="9820612" y="5292010"/>
                </a:lnTo>
                <a:lnTo>
                  <a:pt x="9826879" y="5288597"/>
                </a:lnTo>
                <a:lnTo>
                  <a:pt x="9839076" y="5288577"/>
                </a:lnTo>
                <a:lnTo>
                  <a:pt x="9848643" y="5291989"/>
                </a:lnTo>
                <a:lnTo>
                  <a:pt x="9857329" y="5293414"/>
                </a:lnTo>
                <a:lnTo>
                  <a:pt x="9866884" y="5287429"/>
                </a:lnTo>
                <a:lnTo>
                  <a:pt x="9873235" y="5291529"/>
                </a:lnTo>
                <a:lnTo>
                  <a:pt x="9885791" y="5291020"/>
                </a:lnTo>
                <a:lnTo>
                  <a:pt x="9897369" y="5290800"/>
                </a:lnTo>
                <a:lnTo>
                  <a:pt x="9900793" y="5295773"/>
                </a:lnTo>
                <a:lnTo>
                  <a:pt x="9910540" y="5297013"/>
                </a:lnTo>
                <a:lnTo>
                  <a:pt x="9916953" y="5293893"/>
                </a:lnTo>
                <a:lnTo>
                  <a:pt x="9923224" y="5290554"/>
                </a:lnTo>
                <a:lnTo>
                  <a:pt x="9932543" y="5291137"/>
                </a:lnTo>
                <a:lnTo>
                  <a:pt x="9937043" y="5289196"/>
                </a:lnTo>
                <a:lnTo>
                  <a:pt x="9933590" y="5285738"/>
                </a:lnTo>
                <a:lnTo>
                  <a:pt x="9930185" y="5281734"/>
                </a:lnTo>
                <a:lnTo>
                  <a:pt x="9934829" y="5278158"/>
                </a:lnTo>
                <a:lnTo>
                  <a:pt x="9944905" y="5273821"/>
                </a:lnTo>
                <a:lnTo>
                  <a:pt x="9950386" y="5268836"/>
                </a:lnTo>
                <a:lnTo>
                  <a:pt x="9957010" y="5268242"/>
                </a:lnTo>
                <a:lnTo>
                  <a:pt x="9970516" y="5277078"/>
                </a:lnTo>
                <a:lnTo>
                  <a:pt x="9982140" y="5272942"/>
                </a:lnTo>
                <a:lnTo>
                  <a:pt x="9993312" y="5273344"/>
                </a:lnTo>
                <a:lnTo>
                  <a:pt x="10006770" y="5275528"/>
                </a:lnTo>
                <a:lnTo>
                  <a:pt x="10025253" y="5276735"/>
                </a:lnTo>
                <a:lnTo>
                  <a:pt x="10033000" y="5273357"/>
                </a:lnTo>
                <a:lnTo>
                  <a:pt x="10042906" y="5282819"/>
                </a:lnTo>
                <a:lnTo>
                  <a:pt x="10048367" y="5286616"/>
                </a:lnTo>
                <a:lnTo>
                  <a:pt x="10054971" y="5288902"/>
                </a:lnTo>
                <a:lnTo>
                  <a:pt x="10063734" y="5287568"/>
                </a:lnTo>
                <a:lnTo>
                  <a:pt x="10087687" y="5279170"/>
                </a:lnTo>
                <a:lnTo>
                  <a:pt x="10095912" y="5284468"/>
                </a:lnTo>
                <a:lnTo>
                  <a:pt x="10110686" y="5291506"/>
                </a:lnTo>
                <a:lnTo>
                  <a:pt x="10154285" y="5288330"/>
                </a:lnTo>
                <a:lnTo>
                  <a:pt x="10158476" y="5284546"/>
                </a:lnTo>
                <a:lnTo>
                  <a:pt x="10170160" y="5286730"/>
                </a:lnTo>
                <a:lnTo>
                  <a:pt x="10170160" y="5291315"/>
                </a:lnTo>
                <a:lnTo>
                  <a:pt x="10180828" y="5285484"/>
                </a:lnTo>
                <a:lnTo>
                  <a:pt x="10186233" y="5283923"/>
                </a:lnTo>
                <a:lnTo>
                  <a:pt x="10189972" y="5286387"/>
                </a:lnTo>
                <a:lnTo>
                  <a:pt x="10200586" y="5285372"/>
                </a:lnTo>
                <a:lnTo>
                  <a:pt x="10211069" y="5283893"/>
                </a:lnTo>
                <a:lnTo>
                  <a:pt x="10221386" y="5281960"/>
                </a:lnTo>
                <a:lnTo>
                  <a:pt x="10231501" y="5279580"/>
                </a:lnTo>
                <a:lnTo>
                  <a:pt x="10258298" y="5269623"/>
                </a:lnTo>
                <a:lnTo>
                  <a:pt x="10265283" y="5274894"/>
                </a:lnTo>
                <a:lnTo>
                  <a:pt x="10269982" y="5277459"/>
                </a:lnTo>
                <a:lnTo>
                  <a:pt x="10275316" y="5278831"/>
                </a:lnTo>
                <a:lnTo>
                  <a:pt x="10281793" y="5277383"/>
                </a:lnTo>
                <a:lnTo>
                  <a:pt x="10299166" y="5269860"/>
                </a:lnTo>
                <a:lnTo>
                  <a:pt x="10306097" y="5273413"/>
                </a:lnTo>
                <a:lnTo>
                  <a:pt x="10318243" y="5277935"/>
                </a:lnTo>
                <a:lnTo>
                  <a:pt x="10351262" y="5273319"/>
                </a:lnTo>
                <a:lnTo>
                  <a:pt x="10354056" y="5270271"/>
                </a:lnTo>
                <a:lnTo>
                  <a:pt x="10363200" y="5271325"/>
                </a:lnTo>
                <a:lnTo>
                  <a:pt x="10363835" y="5274754"/>
                </a:lnTo>
                <a:lnTo>
                  <a:pt x="10367645" y="5273001"/>
                </a:lnTo>
                <a:lnTo>
                  <a:pt x="10375011" y="5264962"/>
                </a:lnTo>
                <a:lnTo>
                  <a:pt x="10378313" y="5270055"/>
                </a:lnTo>
                <a:lnTo>
                  <a:pt x="10421588" y="5255745"/>
                </a:lnTo>
                <a:lnTo>
                  <a:pt x="10463149" y="5241607"/>
                </a:lnTo>
                <a:lnTo>
                  <a:pt x="10464292" y="5238292"/>
                </a:lnTo>
                <a:lnTo>
                  <a:pt x="10469481" y="5237958"/>
                </a:lnTo>
                <a:lnTo>
                  <a:pt x="10484383" y="5237699"/>
                </a:lnTo>
                <a:lnTo>
                  <a:pt x="10490073" y="5237137"/>
                </a:lnTo>
                <a:lnTo>
                  <a:pt x="10497312" y="5231320"/>
                </a:lnTo>
                <a:lnTo>
                  <a:pt x="10510647" y="5230012"/>
                </a:lnTo>
                <a:lnTo>
                  <a:pt x="10607294" y="5212664"/>
                </a:lnTo>
                <a:lnTo>
                  <a:pt x="10623931" y="5212461"/>
                </a:lnTo>
                <a:lnTo>
                  <a:pt x="10631551" y="5210632"/>
                </a:lnTo>
                <a:lnTo>
                  <a:pt x="10637647" y="5206707"/>
                </a:lnTo>
                <a:lnTo>
                  <a:pt x="10641584" y="5199507"/>
                </a:lnTo>
                <a:lnTo>
                  <a:pt x="10655577" y="5198313"/>
                </a:lnTo>
                <a:lnTo>
                  <a:pt x="10674000" y="5198024"/>
                </a:lnTo>
                <a:lnTo>
                  <a:pt x="10692376" y="5198006"/>
                </a:lnTo>
                <a:lnTo>
                  <a:pt x="10706227" y="5197627"/>
                </a:lnTo>
                <a:lnTo>
                  <a:pt x="10727817" y="5197462"/>
                </a:lnTo>
                <a:lnTo>
                  <a:pt x="10737469" y="5196967"/>
                </a:lnTo>
                <a:lnTo>
                  <a:pt x="10736453" y="5190223"/>
                </a:lnTo>
                <a:lnTo>
                  <a:pt x="10762488" y="5186641"/>
                </a:lnTo>
                <a:lnTo>
                  <a:pt x="10776868" y="5179085"/>
                </a:lnTo>
                <a:lnTo>
                  <a:pt x="10794571" y="5168531"/>
                </a:lnTo>
                <a:lnTo>
                  <a:pt x="10814298" y="5157491"/>
                </a:lnTo>
                <a:lnTo>
                  <a:pt x="10834751" y="5148478"/>
                </a:lnTo>
                <a:lnTo>
                  <a:pt x="10847189" y="5145955"/>
                </a:lnTo>
                <a:lnTo>
                  <a:pt x="10875256" y="5141561"/>
                </a:lnTo>
                <a:lnTo>
                  <a:pt x="10893552" y="5137873"/>
                </a:lnTo>
                <a:lnTo>
                  <a:pt x="10896600" y="5137048"/>
                </a:lnTo>
                <a:lnTo>
                  <a:pt x="1089660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1239" y="1154430"/>
            <a:ext cx="757745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-280"/>
              <a:t>The</a:t>
            </a:r>
            <a:r>
              <a:rPr dirty="0" sz="3950" spc="-190"/>
              <a:t> </a:t>
            </a:r>
            <a:r>
              <a:rPr dirty="0" sz="3950" spc="-170"/>
              <a:t>Foundation</a:t>
            </a:r>
            <a:r>
              <a:rPr dirty="0" sz="3950" spc="-140"/>
              <a:t> </a:t>
            </a:r>
            <a:r>
              <a:rPr dirty="0" sz="3950"/>
              <a:t>of</a:t>
            </a:r>
            <a:r>
              <a:rPr dirty="0" sz="3950" spc="-170"/>
              <a:t> </a:t>
            </a:r>
            <a:r>
              <a:rPr dirty="0" sz="3950" spc="-155"/>
              <a:t>Court</a:t>
            </a:r>
            <a:r>
              <a:rPr dirty="0" sz="3950" spc="-135"/>
              <a:t> </a:t>
            </a:r>
            <a:r>
              <a:rPr dirty="0" sz="3950" spc="-204"/>
              <a:t>Governance</a:t>
            </a:r>
            <a:endParaRPr sz="395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323786"/>
            <a:ext cx="1357249" cy="46196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495804" y="1941877"/>
            <a:ext cx="6355715" cy="326961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1300" algn="l"/>
              </a:tabLst>
            </a:pPr>
            <a:r>
              <a:rPr dirty="0" sz="1500" spc="-150">
                <a:latin typeface="Arial"/>
                <a:cs typeface="Arial"/>
              </a:rPr>
              <a:t>A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court</a:t>
            </a:r>
            <a:r>
              <a:rPr dirty="0" sz="1500" spc="-155">
                <a:latin typeface="Arial"/>
                <a:cs typeface="Arial"/>
              </a:rPr>
              <a:t> </a:t>
            </a:r>
            <a:r>
              <a:rPr dirty="0" sz="1500" spc="-45">
                <a:latin typeface="Arial"/>
                <a:cs typeface="Arial"/>
              </a:rPr>
              <a:t>leader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must:</a:t>
            </a:r>
            <a:endParaRPr sz="150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380"/>
              </a:spcBef>
              <a:buChar char="•"/>
              <a:tabLst>
                <a:tab pos="699135" algn="l"/>
              </a:tabLst>
            </a:pPr>
            <a:r>
              <a:rPr dirty="0" sz="1500" spc="-80">
                <a:latin typeface="Arial"/>
                <a:cs typeface="Arial"/>
              </a:rPr>
              <a:t>Manage</a:t>
            </a:r>
            <a:r>
              <a:rPr dirty="0" sz="1500" spc="-14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court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40">
                <a:latin typeface="Arial"/>
                <a:cs typeface="Arial"/>
              </a:rPr>
              <a:t>operations</a:t>
            </a:r>
            <a:r>
              <a:rPr dirty="0" sz="1500" spc="-1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with</a:t>
            </a:r>
            <a:r>
              <a:rPr dirty="0" sz="1500" spc="-110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structure</a:t>
            </a:r>
            <a:r>
              <a:rPr dirty="0" sz="1500" spc="-140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and</a:t>
            </a:r>
            <a:r>
              <a:rPr dirty="0" sz="1500" spc="-11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consistency</a:t>
            </a:r>
            <a:endParaRPr sz="150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305"/>
              </a:spcBef>
              <a:buChar char="•"/>
              <a:tabLst>
                <a:tab pos="699135" algn="l"/>
              </a:tabLst>
            </a:pPr>
            <a:r>
              <a:rPr dirty="0" sz="1500" spc="-75">
                <a:latin typeface="Arial"/>
                <a:cs typeface="Arial"/>
              </a:rPr>
              <a:t>Develop</a:t>
            </a:r>
            <a:r>
              <a:rPr dirty="0" sz="1500" spc="-120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and</a:t>
            </a:r>
            <a:r>
              <a:rPr dirty="0" sz="1500" spc="-114">
                <a:latin typeface="Arial"/>
                <a:cs typeface="Arial"/>
              </a:rPr>
              <a:t> </a:t>
            </a:r>
            <a:r>
              <a:rPr dirty="0" sz="1500" spc="-35">
                <a:latin typeface="Arial"/>
                <a:cs typeface="Arial"/>
              </a:rPr>
              <a:t>provide</a:t>
            </a:r>
            <a:r>
              <a:rPr dirty="0" sz="1500" spc="-150">
                <a:latin typeface="Arial"/>
                <a:cs typeface="Arial"/>
              </a:rPr>
              <a:t> </a:t>
            </a:r>
            <a:r>
              <a:rPr dirty="0" sz="1500" spc="-75">
                <a:latin typeface="Arial"/>
                <a:cs typeface="Arial"/>
              </a:rPr>
              <a:t>guidance</a:t>
            </a:r>
            <a:r>
              <a:rPr dirty="0" sz="1500" spc="-150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and</a:t>
            </a:r>
            <a:r>
              <a:rPr dirty="0" sz="1500" spc="-114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policies</a:t>
            </a:r>
            <a:r>
              <a:rPr dirty="0" sz="1500" spc="-1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for</a:t>
            </a:r>
            <a:r>
              <a:rPr dirty="0" sz="1500" spc="-15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the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day-</a:t>
            </a:r>
            <a:r>
              <a:rPr dirty="0" sz="1500">
                <a:latin typeface="Arial"/>
                <a:cs typeface="Arial"/>
              </a:rPr>
              <a:t>to-</a:t>
            </a:r>
            <a:r>
              <a:rPr dirty="0" sz="1500" spc="-90">
                <a:latin typeface="Arial"/>
                <a:cs typeface="Arial"/>
              </a:rPr>
              <a:t>day</a:t>
            </a:r>
            <a:r>
              <a:rPr dirty="0" sz="1500" spc="-16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operations</a:t>
            </a:r>
            <a:endParaRPr sz="150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300"/>
              </a:spcBef>
              <a:buChar char="•"/>
              <a:tabLst>
                <a:tab pos="699135" algn="l"/>
              </a:tabLst>
            </a:pPr>
            <a:r>
              <a:rPr dirty="0" sz="1500" spc="-10">
                <a:latin typeface="Arial"/>
                <a:cs typeface="Arial"/>
              </a:rPr>
              <a:t>Maintain</a:t>
            </a:r>
            <a:r>
              <a:rPr dirty="0" sz="1500" spc="-1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the</a:t>
            </a:r>
            <a:r>
              <a:rPr dirty="0" sz="1500" spc="-160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structure,</a:t>
            </a:r>
            <a:r>
              <a:rPr dirty="0" sz="1500" spc="-155">
                <a:latin typeface="Arial"/>
                <a:cs typeface="Arial"/>
              </a:rPr>
              <a:t> </a:t>
            </a:r>
            <a:r>
              <a:rPr dirty="0" sz="1500" spc="-40">
                <a:latin typeface="Arial"/>
                <a:cs typeface="Arial"/>
              </a:rPr>
              <a:t>framework,</a:t>
            </a:r>
            <a:r>
              <a:rPr dirty="0" sz="1500" spc="-170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and</a:t>
            </a:r>
            <a:r>
              <a:rPr dirty="0" sz="1500" spc="-125">
                <a:latin typeface="Arial"/>
                <a:cs typeface="Arial"/>
              </a:rPr>
              <a:t> </a:t>
            </a:r>
            <a:r>
              <a:rPr dirty="0" sz="1500" spc="-65">
                <a:latin typeface="Arial"/>
                <a:cs typeface="Arial"/>
              </a:rPr>
              <a:t>set</a:t>
            </a:r>
            <a:r>
              <a:rPr dirty="0" sz="1500" spc="-14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rules</a:t>
            </a:r>
            <a:endParaRPr sz="150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305"/>
              </a:spcBef>
              <a:buChar char="•"/>
              <a:tabLst>
                <a:tab pos="699135" algn="l"/>
              </a:tabLst>
            </a:pPr>
            <a:r>
              <a:rPr dirty="0" sz="1500" spc="-95">
                <a:latin typeface="Arial"/>
                <a:cs typeface="Arial"/>
              </a:rPr>
              <a:t>Ensure</a:t>
            </a:r>
            <a:r>
              <a:rPr dirty="0" sz="1500" spc="-155">
                <a:latin typeface="Arial"/>
                <a:cs typeface="Arial"/>
              </a:rPr>
              <a:t> </a:t>
            </a:r>
            <a:r>
              <a:rPr dirty="0" sz="1500" spc="-100">
                <a:latin typeface="Arial"/>
                <a:cs typeface="Arial"/>
              </a:rPr>
              <a:t>processes</a:t>
            </a:r>
            <a:r>
              <a:rPr dirty="0" sz="1500" spc="-145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and</a:t>
            </a:r>
            <a:r>
              <a:rPr dirty="0" sz="1500" spc="-120">
                <a:latin typeface="Arial"/>
                <a:cs typeface="Arial"/>
              </a:rPr>
              <a:t> </a:t>
            </a:r>
            <a:r>
              <a:rPr dirty="0" sz="1500" spc="-35">
                <a:latin typeface="Arial"/>
                <a:cs typeface="Arial"/>
              </a:rPr>
              <a:t>protocols</a:t>
            </a:r>
            <a:r>
              <a:rPr dirty="0" sz="1500" spc="-150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are</a:t>
            </a:r>
            <a:r>
              <a:rPr dirty="0" sz="1500" spc="-15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fair</a:t>
            </a:r>
            <a:r>
              <a:rPr dirty="0" sz="1500" spc="-160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and</a:t>
            </a:r>
            <a:r>
              <a:rPr dirty="0" sz="1500" spc="-12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timely</a:t>
            </a:r>
            <a:endParaRPr sz="1500">
              <a:latin typeface="Arial"/>
              <a:cs typeface="Arial"/>
            </a:endParaRPr>
          </a:p>
          <a:p>
            <a:pPr lvl="1" marL="699135" indent="-229235">
              <a:lnSpc>
                <a:spcPct val="100000"/>
              </a:lnSpc>
              <a:spcBef>
                <a:spcPts val="375"/>
              </a:spcBef>
              <a:buChar char="•"/>
              <a:tabLst>
                <a:tab pos="699135" algn="l"/>
              </a:tabLst>
            </a:pPr>
            <a:r>
              <a:rPr dirty="0" sz="1500" spc="-80">
                <a:latin typeface="Arial"/>
                <a:cs typeface="Arial"/>
              </a:rPr>
              <a:t>Create</a:t>
            </a:r>
            <a:r>
              <a:rPr dirty="0" sz="1500" spc="-12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Authoritative</a:t>
            </a:r>
            <a:r>
              <a:rPr dirty="0" sz="1500" spc="-1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Guidelines</a:t>
            </a:r>
            <a:endParaRPr sz="1500">
              <a:latin typeface="Arial"/>
              <a:cs typeface="Arial"/>
            </a:endParaRPr>
          </a:p>
          <a:p>
            <a:pPr lvl="2" marL="1156335" indent="-228600">
              <a:lnSpc>
                <a:spcPct val="100000"/>
              </a:lnSpc>
              <a:spcBef>
                <a:spcPts val="305"/>
              </a:spcBef>
              <a:buChar char="•"/>
              <a:tabLst>
                <a:tab pos="1156335" algn="l"/>
              </a:tabLst>
            </a:pPr>
            <a:r>
              <a:rPr dirty="0" sz="1500" spc="-45">
                <a:latin typeface="Arial"/>
                <a:cs typeface="Arial"/>
              </a:rPr>
              <a:t>Administrative/General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Orders</a:t>
            </a:r>
            <a:endParaRPr sz="1500">
              <a:latin typeface="Arial"/>
              <a:cs typeface="Arial"/>
            </a:endParaRPr>
          </a:p>
          <a:p>
            <a:pPr lvl="2" marL="1156335" indent="-228600">
              <a:lnSpc>
                <a:spcPct val="100000"/>
              </a:lnSpc>
              <a:spcBef>
                <a:spcPts val="305"/>
              </a:spcBef>
              <a:buChar char="•"/>
              <a:tabLst>
                <a:tab pos="1156335" algn="l"/>
              </a:tabLst>
            </a:pPr>
            <a:r>
              <a:rPr dirty="0" sz="1500" spc="-65">
                <a:latin typeface="Arial"/>
                <a:cs typeface="Arial"/>
              </a:rPr>
              <a:t>Standing</a:t>
            </a:r>
            <a:r>
              <a:rPr dirty="0" sz="1500" spc="-17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Orders</a:t>
            </a:r>
            <a:endParaRPr sz="1500">
              <a:latin typeface="Arial"/>
              <a:cs typeface="Arial"/>
            </a:endParaRPr>
          </a:p>
          <a:p>
            <a:pPr lvl="2" marL="1156335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1156335" algn="l"/>
              </a:tabLst>
            </a:pPr>
            <a:r>
              <a:rPr dirty="0" sz="1500" spc="-10">
                <a:latin typeface="Arial"/>
                <a:cs typeface="Arial"/>
              </a:rPr>
              <a:t>Polices</a:t>
            </a:r>
            <a:endParaRPr sz="1500">
              <a:latin typeface="Arial"/>
              <a:cs typeface="Arial"/>
            </a:endParaRPr>
          </a:p>
          <a:p>
            <a:pPr lvl="2" marL="1156335" indent="-228600">
              <a:lnSpc>
                <a:spcPct val="100000"/>
              </a:lnSpc>
              <a:spcBef>
                <a:spcPts val="380"/>
              </a:spcBef>
              <a:buChar char="•"/>
              <a:tabLst>
                <a:tab pos="1156335" algn="l"/>
              </a:tabLst>
            </a:pPr>
            <a:r>
              <a:rPr dirty="0" sz="1500" spc="-10">
                <a:latin typeface="Arial"/>
                <a:cs typeface="Arial"/>
              </a:rPr>
              <a:t>Procedures</a:t>
            </a:r>
            <a:endParaRPr sz="1500">
              <a:latin typeface="Arial"/>
              <a:cs typeface="Arial"/>
            </a:endParaRPr>
          </a:p>
          <a:p>
            <a:pPr lvl="2" marL="1156335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1156335" algn="l"/>
              </a:tabLst>
            </a:pPr>
            <a:r>
              <a:rPr dirty="0" sz="1500" spc="-25">
                <a:latin typeface="Arial"/>
                <a:cs typeface="Arial"/>
              </a:rPr>
              <a:t>Internal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Controls</a:t>
            </a:r>
            <a:endParaRPr sz="1500">
              <a:latin typeface="Arial"/>
              <a:cs typeface="Arial"/>
            </a:endParaRPr>
          </a:p>
          <a:p>
            <a:pPr lvl="2" marL="1156335" indent="-228600">
              <a:lnSpc>
                <a:spcPct val="100000"/>
              </a:lnSpc>
              <a:spcBef>
                <a:spcPts val="305"/>
              </a:spcBef>
              <a:buChar char="•"/>
              <a:tabLst>
                <a:tab pos="1156335" algn="l"/>
              </a:tabLst>
            </a:pPr>
            <a:r>
              <a:rPr dirty="0" sz="1500" spc="-10">
                <a:latin typeface="Arial"/>
                <a:cs typeface="Arial"/>
              </a:rPr>
              <a:t>Manuals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5514975" cy="6858000"/>
          </a:xfrm>
          <a:custGeom>
            <a:avLst/>
            <a:gdLst/>
            <a:ahLst/>
            <a:cxnLst/>
            <a:rect l="l" t="t" r="r" b="b"/>
            <a:pathLst>
              <a:path w="5514975" h="6858000">
                <a:moveTo>
                  <a:pt x="4505833" y="0"/>
                </a:moveTo>
                <a:lnTo>
                  <a:pt x="0" y="0"/>
                </a:lnTo>
                <a:lnTo>
                  <a:pt x="0" y="6857999"/>
                </a:lnTo>
                <a:lnTo>
                  <a:pt x="3920998" y="6857999"/>
                </a:lnTo>
                <a:lnTo>
                  <a:pt x="3965489" y="6830765"/>
                </a:lnTo>
                <a:lnTo>
                  <a:pt x="4053811" y="6774963"/>
                </a:lnTo>
                <a:lnTo>
                  <a:pt x="4098115" y="6747728"/>
                </a:lnTo>
                <a:lnTo>
                  <a:pt x="4142830" y="6721828"/>
                </a:lnTo>
                <a:lnTo>
                  <a:pt x="4188192" y="6697928"/>
                </a:lnTo>
                <a:lnTo>
                  <a:pt x="4234438" y="6676697"/>
                </a:lnTo>
                <a:lnTo>
                  <a:pt x="4318739" y="6645073"/>
                </a:lnTo>
                <a:lnTo>
                  <a:pt x="4353638" y="6627363"/>
                </a:lnTo>
                <a:lnTo>
                  <a:pt x="4384824" y="6604300"/>
                </a:lnTo>
                <a:lnTo>
                  <a:pt x="4410622" y="6574517"/>
                </a:lnTo>
                <a:lnTo>
                  <a:pt x="4429352" y="6536644"/>
                </a:lnTo>
                <a:lnTo>
                  <a:pt x="4439339" y="6489312"/>
                </a:lnTo>
                <a:lnTo>
                  <a:pt x="4438904" y="6431153"/>
                </a:lnTo>
                <a:lnTo>
                  <a:pt x="4441392" y="6401640"/>
                </a:lnTo>
                <a:lnTo>
                  <a:pt x="4452334" y="6379130"/>
                </a:lnTo>
                <a:lnTo>
                  <a:pt x="4470372" y="6366627"/>
                </a:lnTo>
                <a:lnTo>
                  <a:pt x="4494149" y="6367132"/>
                </a:lnTo>
                <a:lnTo>
                  <a:pt x="4538434" y="6369296"/>
                </a:lnTo>
                <a:lnTo>
                  <a:pt x="4573444" y="6349787"/>
                </a:lnTo>
                <a:lnTo>
                  <a:pt x="4603001" y="6317604"/>
                </a:lnTo>
                <a:lnTo>
                  <a:pt x="4630928" y="6281750"/>
                </a:lnTo>
                <a:lnTo>
                  <a:pt x="4664311" y="6240898"/>
                </a:lnTo>
                <a:lnTo>
                  <a:pt x="4698520" y="6201526"/>
                </a:lnTo>
                <a:lnTo>
                  <a:pt x="4734845" y="6165710"/>
                </a:lnTo>
                <a:lnTo>
                  <a:pt x="4774579" y="6135524"/>
                </a:lnTo>
                <a:lnTo>
                  <a:pt x="4819011" y="6113043"/>
                </a:lnTo>
                <a:lnTo>
                  <a:pt x="4869434" y="6100343"/>
                </a:lnTo>
                <a:lnTo>
                  <a:pt x="4851729" y="6064664"/>
                </a:lnTo>
                <a:lnTo>
                  <a:pt x="4830191" y="6049659"/>
                </a:lnTo>
                <a:lnTo>
                  <a:pt x="4806461" y="6049324"/>
                </a:lnTo>
                <a:lnTo>
                  <a:pt x="4782185" y="6057658"/>
                </a:lnTo>
                <a:lnTo>
                  <a:pt x="4731526" y="6079372"/>
                </a:lnTo>
                <a:lnTo>
                  <a:pt x="4579671" y="6146219"/>
                </a:lnTo>
                <a:lnTo>
                  <a:pt x="4529074" y="6167932"/>
                </a:lnTo>
                <a:lnTo>
                  <a:pt x="4487348" y="6184881"/>
                </a:lnTo>
                <a:lnTo>
                  <a:pt x="4443968" y="6199498"/>
                </a:lnTo>
                <a:lnTo>
                  <a:pt x="4397325" y="6205448"/>
                </a:lnTo>
                <a:lnTo>
                  <a:pt x="4345813" y="6196393"/>
                </a:lnTo>
                <a:lnTo>
                  <a:pt x="4375725" y="6147486"/>
                </a:lnTo>
                <a:lnTo>
                  <a:pt x="4409855" y="6109156"/>
                </a:lnTo>
                <a:lnTo>
                  <a:pt x="4447083" y="6079350"/>
                </a:lnTo>
                <a:lnTo>
                  <a:pt x="4486293" y="6056015"/>
                </a:lnTo>
                <a:lnTo>
                  <a:pt x="4526367" y="6037099"/>
                </a:lnTo>
                <a:lnTo>
                  <a:pt x="4604639" y="6004306"/>
                </a:lnTo>
                <a:lnTo>
                  <a:pt x="4648289" y="5980434"/>
                </a:lnTo>
                <a:lnTo>
                  <a:pt x="4687607" y="5951833"/>
                </a:lnTo>
                <a:lnTo>
                  <a:pt x="4723610" y="5919000"/>
                </a:lnTo>
                <a:lnTo>
                  <a:pt x="4757317" y="5882434"/>
                </a:lnTo>
                <a:lnTo>
                  <a:pt x="4789744" y="5842632"/>
                </a:lnTo>
                <a:lnTo>
                  <a:pt x="4821908" y="5800091"/>
                </a:lnTo>
                <a:lnTo>
                  <a:pt x="4854829" y="5755309"/>
                </a:lnTo>
                <a:lnTo>
                  <a:pt x="4810865" y="5749536"/>
                </a:lnTo>
                <a:lnTo>
                  <a:pt x="4771773" y="5760321"/>
                </a:lnTo>
                <a:lnTo>
                  <a:pt x="4735472" y="5778616"/>
                </a:lnTo>
                <a:lnTo>
                  <a:pt x="4699884" y="5795375"/>
                </a:lnTo>
                <a:lnTo>
                  <a:pt x="4662932" y="5801550"/>
                </a:lnTo>
                <a:lnTo>
                  <a:pt x="4654169" y="5769546"/>
                </a:lnTo>
                <a:lnTo>
                  <a:pt x="4695548" y="5742176"/>
                </a:lnTo>
                <a:lnTo>
                  <a:pt x="4730326" y="5709145"/>
                </a:lnTo>
                <a:lnTo>
                  <a:pt x="4759005" y="5670890"/>
                </a:lnTo>
                <a:lnTo>
                  <a:pt x="4782090" y="5627845"/>
                </a:lnTo>
                <a:lnTo>
                  <a:pt x="4800085" y="5580448"/>
                </a:lnTo>
                <a:lnTo>
                  <a:pt x="4813495" y="5529132"/>
                </a:lnTo>
                <a:lnTo>
                  <a:pt x="4822825" y="5474335"/>
                </a:lnTo>
                <a:lnTo>
                  <a:pt x="4832707" y="5431438"/>
                </a:lnTo>
                <a:lnTo>
                  <a:pt x="4851590" y="5400532"/>
                </a:lnTo>
                <a:lnTo>
                  <a:pt x="4876474" y="5376269"/>
                </a:lnTo>
                <a:lnTo>
                  <a:pt x="4904359" y="5353304"/>
                </a:lnTo>
                <a:lnTo>
                  <a:pt x="4942985" y="5320492"/>
                </a:lnTo>
                <a:lnTo>
                  <a:pt x="5020890" y="5255339"/>
                </a:lnTo>
                <a:lnTo>
                  <a:pt x="5059717" y="5222272"/>
                </a:lnTo>
                <a:lnTo>
                  <a:pt x="5098161" y="5188394"/>
                </a:lnTo>
                <a:lnTo>
                  <a:pt x="5135994" y="5153343"/>
                </a:lnTo>
                <a:lnTo>
                  <a:pt x="5172993" y="5116755"/>
                </a:lnTo>
                <a:lnTo>
                  <a:pt x="5208931" y="5078268"/>
                </a:lnTo>
                <a:lnTo>
                  <a:pt x="5243583" y="5037520"/>
                </a:lnTo>
                <a:lnTo>
                  <a:pt x="5276723" y="4994148"/>
                </a:lnTo>
                <a:lnTo>
                  <a:pt x="5230925" y="5004378"/>
                </a:lnTo>
                <a:lnTo>
                  <a:pt x="5186898" y="5020651"/>
                </a:lnTo>
                <a:lnTo>
                  <a:pt x="5143960" y="5041341"/>
                </a:lnTo>
                <a:lnTo>
                  <a:pt x="5101431" y="5064823"/>
                </a:lnTo>
                <a:lnTo>
                  <a:pt x="5058627" y="5089472"/>
                </a:lnTo>
                <a:lnTo>
                  <a:pt x="5014868" y="5113662"/>
                </a:lnTo>
                <a:lnTo>
                  <a:pt x="4969472" y="5135769"/>
                </a:lnTo>
                <a:lnTo>
                  <a:pt x="4921758" y="5154168"/>
                </a:lnTo>
                <a:lnTo>
                  <a:pt x="4954106" y="5107346"/>
                </a:lnTo>
                <a:lnTo>
                  <a:pt x="4988113" y="5064657"/>
                </a:lnTo>
                <a:lnTo>
                  <a:pt x="5023517" y="5025548"/>
                </a:lnTo>
                <a:lnTo>
                  <a:pt x="5060053" y="4989466"/>
                </a:lnTo>
                <a:lnTo>
                  <a:pt x="5097462" y="4955857"/>
                </a:lnTo>
                <a:lnTo>
                  <a:pt x="5135480" y="4924168"/>
                </a:lnTo>
                <a:lnTo>
                  <a:pt x="5173846" y="4893847"/>
                </a:lnTo>
                <a:lnTo>
                  <a:pt x="5250571" y="4835092"/>
                </a:lnTo>
                <a:lnTo>
                  <a:pt x="5288407" y="4805553"/>
                </a:lnTo>
                <a:lnTo>
                  <a:pt x="5373830" y="4733544"/>
                </a:lnTo>
                <a:lnTo>
                  <a:pt x="5418048" y="4701540"/>
                </a:lnTo>
                <a:lnTo>
                  <a:pt x="5465826" y="4677537"/>
                </a:lnTo>
                <a:lnTo>
                  <a:pt x="5485312" y="4669869"/>
                </a:lnTo>
                <a:lnTo>
                  <a:pt x="5503989" y="4656201"/>
                </a:lnTo>
                <a:lnTo>
                  <a:pt x="5514474" y="4634531"/>
                </a:lnTo>
                <a:lnTo>
                  <a:pt x="5509387" y="4602861"/>
                </a:lnTo>
                <a:lnTo>
                  <a:pt x="5493873" y="4580580"/>
                </a:lnTo>
                <a:lnTo>
                  <a:pt x="5474525" y="4573968"/>
                </a:lnTo>
                <a:lnTo>
                  <a:pt x="5452987" y="4577357"/>
                </a:lnTo>
                <a:lnTo>
                  <a:pt x="5430901" y="4585081"/>
                </a:lnTo>
                <a:lnTo>
                  <a:pt x="5388187" y="4598963"/>
                </a:lnTo>
                <a:lnTo>
                  <a:pt x="5343394" y="4607384"/>
                </a:lnTo>
                <a:lnTo>
                  <a:pt x="5295816" y="4611708"/>
                </a:lnTo>
                <a:lnTo>
                  <a:pt x="5244745" y="4613301"/>
                </a:lnTo>
                <a:lnTo>
                  <a:pt x="5189474" y="4613529"/>
                </a:lnTo>
                <a:lnTo>
                  <a:pt x="5218889" y="4574540"/>
                </a:lnTo>
                <a:lnTo>
                  <a:pt x="5252064" y="4545751"/>
                </a:lnTo>
                <a:lnTo>
                  <a:pt x="5287804" y="4524172"/>
                </a:lnTo>
                <a:lnTo>
                  <a:pt x="5324912" y="4506814"/>
                </a:lnTo>
                <a:lnTo>
                  <a:pt x="5362189" y="4490688"/>
                </a:lnTo>
                <a:lnTo>
                  <a:pt x="5398440" y="4472803"/>
                </a:lnTo>
                <a:lnTo>
                  <a:pt x="5432468" y="4450171"/>
                </a:lnTo>
                <a:lnTo>
                  <a:pt x="5463076" y="4419801"/>
                </a:lnTo>
                <a:lnTo>
                  <a:pt x="5489067" y="4378706"/>
                </a:lnTo>
                <a:lnTo>
                  <a:pt x="5438970" y="4371821"/>
                </a:lnTo>
                <a:lnTo>
                  <a:pt x="5392634" y="4377397"/>
                </a:lnTo>
                <a:lnTo>
                  <a:pt x="5348944" y="4389971"/>
                </a:lnTo>
                <a:lnTo>
                  <a:pt x="5306784" y="4404081"/>
                </a:lnTo>
                <a:lnTo>
                  <a:pt x="5265039" y="4414266"/>
                </a:lnTo>
                <a:lnTo>
                  <a:pt x="5225998" y="4415321"/>
                </a:lnTo>
                <a:lnTo>
                  <a:pt x="5203602" y="4401375"/>
                </a:lnTo>
                <a:lnTo>
                  <a:pt x="5195923" y="4370760"/>
                </a:lnTo>
                <a:lnTo>
                  <a:pt x="5201031" y="4321810"/>
                </a:lnTo>
                <a:lnTo>
                  <a:pt x="5207857" y="4266543"/>
                </a:lnTo>
                <a:lnTo>
                  <a:pt x="5204972" y="4222242"/>
                </a:lnTo>
                <a:lnTo>
                  <a:pt x="5192379" y="4189793"/>
                </a:lnTo>
                <a:lnTo>
                  <a:pt x="5170080" y="4170087"/>
                </a:lnTo>
                <a:lnTo>
                  <a:pt x="5138080" y="4164012"/>
                </a:lnTo>
                <a:lnTo>
                  <a:pt x="5044882" y="4182681"/>
                </a:lnTo>
                <a:lnTo>
                  <a:pt x="5018516" y="4168902"/>
                </a:lnTo>
                <a:lnTo>
                  <a:pt x="5012890" y="4136453"/>
                </a:lnTo>
                <a:lnTo>
                  <a:pt x="5023612" y="4090670"/>
                </a:lnTo>
                <a:lnTo>
                  <a:pt x="5035401" y="4042478"/>
                </a:lnTo>
                <a:lnTo>
                  <a:pt x="5037407" y="3997070"/>
                </a:lnTo>
                <a:lnTo>
                  <a:pt x="5031978" y="3953652"/>
                </a:lnTo>
                <a:lnTo>
                  <a:pt x="5021457" y="3911430"/>
                </a:lnTo>
                <a:lnTo>
                  <a:pt x="5008192" y="3869610"/>
                </a:lnTo>
                <a:lnTo>
                  <a:pt x="4994529" y="3827399"/>
                </a:lnTo>
                <a:lnTo>
                  <a:pt x="4979042" y="3768271"/>
                </a:lnTo>
                <a:lnTo>
                  <a:pt x="4973508" y="3717130"/>
                </a:lnTo>
                <a:lnTo>
                  <a:pt x="4978161" y="3671316"/>
                </a:lnTo>
                <a:lnTo>
                  <a:pt x="4993240" y="3628168"/>
                </a:lnTo>
                <a:lnTo>
                  <a:pt x="5018979" y="3585028"/>
                </a:lnTo>
                <a:lnTo>
                  <a:pt x="5055616" y="3539236"/>
                </a:lnTo>
                <a:lnTo>
                  <a:pt x="5093007" y="3500453"/>
                </a:lnTo>
                <a:lnTo>
                  <a:pt x="5132339" y="3463670"/>
                </a:lnTo>
                <a:lnTo>
                  <a:pt x="5175505" y="3428222"/>
                </a:lnTo>
                <a:lnTo>
                  <a:pt x="5224399" y="3393440"/>
                </a:lnTo>
                <a:lnTo>
                  <a:pt x="5178593" y="3381452"/>
                </a:lnTo>
                <a:lnTo>
                  <a:pt x="5156920" y="3364880"/>
                </a:lnTo>
                <a:lnTo>
                  <a:pt x="5152972" y="3344808"/>
                </a:lnTo>
                <a:lnTo>
                  <a:pt x="5160343" y="3322320"/>
                </a:lnTo>
                <a:lnTo>
                  <a:pt x="5172625" y="3298497"/>
                </a:lnTo>
                <a:lnTo>
                  <a:pt x="5183411" y="3274425"/>
                </a:lnTo>
                <a:lnTo>
                  <a:pt x="5186295" y="3251186"/>
                </a:lnTo>
                <a:lnTo>
                  <a:pt x="5174869" y="3229864"/>
                </a:lnTo>
                <a:lnTo>
                  <a:pt x="5137806" y="3229264"/>
                </a:lnTo>
                <a:lnTo>
                  <a:pt x="5101747" y="3239510"/>
                </a:lnTo>
                <a:lnTo>
                  <a:pt x="5065973" y="3257201"/>
                </a:lnTo>
                <a:lnTo>
                  <a:pt x="4992409" y="3301332"/>
                </a:lnTo>
                <a:lnTo>
                  <a:pt x="4953183" y="3320974"/>
                </a:lnTo>
                <a:lnTo>
                  <a:pt x="4911370" y="3334470"/>
                </a:lnTo>
                <a:lnTo>
                  <a:pt x="4866251" y="3338422"/>
                </a:lnTo>
                <a:lnTo>
                  <a:pt x="4817110" y="3329432"/>
                </a:lnTo>
                <a:lnTo>
                  <a:pt x="4857326" y="3299597"/>
                </a:lnTo>
                <a:lnTo>
                  <a:pt x="4898045" y="3272271"/>
                </a:lnTo>
                <a:lnTo>
                  <a:pt x="4939056" y="3246907"/>
                </a:lnTo>
                <a:lnTo>
                  <a:pt x="4980149" y="3222961"/>
                </a:lnTo>
                <a:lnTo>
                  <a:pt x="5061745" y="3177146"/>
                </a:lnTo>
                <a:lnTo>
                  <a:pt x="5101828" y="3154187"/>
                </a:lnTo>
                <a:lnTo>
                  <a:pt x="5141154" y="3130469"/>
                </a:lnTo>
                <a:lnTo>
                  <a:pt x="5179515" y="3105446"/>
                </a:lnTo>
                <a:lnTo>
                  <a:pt x="5216700" y="3078573"/>
                </a:lnTo>
                <a:lnTo>
                  <a:pt x="5252501" y="3049307"/>
                </a:lnTo>
                <a:lnTo>
                  <a:pt x="5286706" y="3017103"/>
                </a:lnTo>
                <a:lnTo>
                  <a:pt x="5319107" y="2981415"/>
                </a:lnTo>
                <a:lnTo>
                  <a:pt x="5349494" y="2941701"/>
                </a:lnTo>
                <a:lnTo>
                  <a:pt x="5325580" y="2923420"/>
                </a:lnTo>
                <a:lnTo>
                  <a:pt x="5302202" y="2923476"/>
                </a:lnTo>
                <a:lnTo>
                  <a:pt x="5279896" y="2928199"/>
                </a:lnTo>
                <a:lnTo>
                  <a:pt x="5253177" y="2922638"/>
                </a:lnTo>
                <a:lnTo>
                  <a:pt x="5211200" y="2923974"/>
                </a:lnTo>
                <a:lnTo>
                  <a:pt x="5179365" y="2923652"/>
                </a:lnTo>
                <a:lnTo>
                  <a:pt x="5143046" y="2920711"/>
                </a:lnTo>
                <a:lnTo>
                  <a:pt x="5104304" y="2913681"/>
                </a:lnTo>
                <a:lnTo>
                  <a:pt x="5065200" y="2901092"/>
                </a:lnTo>
                <a:lnTo>
                  <a:pt x="5027793" y="2881474"/>
                </a:lnTo>
                <a:lnTo>
                  <a:pt x="4994146" y="2853358"/>
                </a:lnTo>
                <a:lnTo>
                  <a:pt x="4966317" y="2815274"/>
                </a:lnTo>
                <a:lnTo>
                  <a:pt x="4946370" y="2765751"/>
                </a:lnTo>
                <a:lnTo>
                  <a:pt x="4936363" y="2703322"/>
                </a:lnTo>
                <a:lnTo>
                  <a:pt x="4924679" y="2703322"/>
                </a:lnTo>
                <a:lnTo>
                  <a:pt x="4918837" y="2692654"/>
                </a:lnTo>
                <a:lnTo>
                  <a:pt x="4904061" y="2655482"/>
                </a:lnTo>
                <a:lnTo>
                  <a:pt x="4898834" y="2611310"/>
                </a:lnTo>
                <a:lnTo>
                  <a:pt x="4889797" y="2573139"/>
                </a:lnTo>
                <a:lnTo>
                  <a:pt x="4863592" y="2553970"/>
                </a:lnTo>
                <a:lnTo>
                  <a:pt x="4820378" y="2545135"/>
                </a:lnTo>
                <a:lnTo>
                  <a:pt x="4777438" y="2533967"/>
                </a:lnTo>
                <a:lnTo>
                  <a:pt x="4733950" y="2527466"/>
                </a:lnTo>
                <a:lnTo>
                  <a:pt x="4689094" y="2532634"/>
                </a:lnTo>
                <a:lnTo>
                  <a:pt x="4653655" y="2543635"/>
                </a:lnTo>
                <a:lnTo>
                  <a:pt x="4617418" y="2553970"/>
                </a:lnTo>
                <a:lnTo>
                  <a:pt x="4580634" y="2561637"/>
                </a:lnTo>
                <a:lnTo>
                  <a:pt x="4543552" y="2564638"/>
                </a:lnTo>
                <a:lnTo>
                  <a:pt x="4520054" y="2570868"/>
                </a:lnTo>
                <a:lnTo>
                  <a:pt x="4495123" y="2584875"/>
                </a:lnTo>
                <a:lnTo>
                  <a:pt x="4469830" y="2599627"/>
                </a:lnTo>
                <a:lnTo>
                  <a:pt x="4445245" y="2608097"/>
                </a:lnTo>
                <a:lnTo>
                  <a:pt x="4422441" y="2603256"/>
                </a:lnTo>
                <a:lnTo>
                  <a:pt x="4402486" y="2578074"/>
                </a:lnTo>
                <a:lnTo>
                  <a:pt x="4386453" y="2525522"/>
                </a:lnTo>
                <a:lnTo>
                  <a:pt x="4371592" y="2524299"/>
                </a:lnTo>
                <a:lnTo>
                  <a:pt x="4335192" y="2529078"/>
                </a:lnTo>
                <a:lnTo>
                  <a:pt x="4246880" y="2543302"/>
                </a:lnTo>
                <a:lnTo>
                  <a:pt x="4215137" y="2551414"/>
                </a:lnTo>
                <a:lnTo>
                  <a:pt x="4182872" y="2557526"/>
                </a:lnTo>
                <a:lnTo>
                  <a:pt x="4152796" y="2550302"/>
                </a:lnTo>
                <a:lnTo>
                  <a:pt x="4127627" y="2518410"/>
                </a:lnTo>
                <a:lnTo>
                  <a:pt x="4131052" y="2484572"/>
                </a:lnTo>
                <a:lnTo>
                  <a:pt x="4157408" y="2447734"/>
                </a:lnTo>
                <a:lnTo>
                  <a:pt x="4197957" y="2416897"/>
                </a:lnTo>
                <a:lnTo>
                  <a:pt x="4243959" y="2401062"/>
                </a:lnTo>
                <a:lnTo>
                  <a:pt x="4285349" y="2396061"/>
                </a:lnTo>
                <a:lnTo>
                  <a:pt x="4326477" y="2393061"/>
                </a:lnTo>
                <a:lnTo>
                  <a:pt x="4367081" y="2394061"/>
                </a:lnTo>
                <a:lnTo>
                  <a:pt x="4406900" y="2401062"/>
                </a:lnTo>
                <a:lnTo>
                  <a:pt x="4449633" y="2405893"/>
                </a:lnTo>
                <a:lnTo>
                  <a:pt x="4482544" y="2394378"/>
                </a:lnTo>
                <a:lnTo>
                  <a:pt x="4506716" y="2367504"/>
                </a:lnTo>
                <a:lnTo>
                  <a:pt x="4523232" y="2326259"/>
                </a:lnTo>
                <a:lnTo>
                  <a:pt x="4541710" y="2281142"/>
                </a:lnTo>
                <a:lnTo>
                  <a:pt x="4566475" y="2245360"/>
                </a:lnTo>
                <a:lnTo>
                  <a:pt x="4597241" y="2216245"/>
                </a:lnTo>
                <a:lnTo>
                  <a:pt x="4633722" y="2191130"/>
                </a:lnTo>
                <a:lnTo>
                  <a:pt x="4676209" y="2164609"/>
                </a:lnTo>
                <a:lnTo>
                  <a:pt x="4760656" y="2110396"/>
                </a:lnTo>
                <a:lnTo>
                  <a:pt x="4802999" y="2083699"/>
                </a:lnTo>
                <a:lnTo>
                  <a:pt x="4845679" y="2057939"/>
                </a:lnTo>
                <a:lnTo>
                  <a:pt x="4888888" y="2033613"/>
                </a:lnTo>
                <a:lnTo>
                  <a:pt x="4932818" y="2011218"/>
                </a:lnTo>
                <a:lnTo>
                  <a:pt x="4977662" y="1991253"/>
                </a:lnTo>
                <a:lnTo>
                  <a:pt x="5023612" y="1974214"/>
                </a:lnTo>
                <a:lnTo>
                  <a:pt x="5043920" y="1966934"/>
                </a:lnTo>
                <a:lnTo>
                  <a:pt x="5063966" y="1953307"/>
                </a:lnTo>
                <a:lnTo>
                  <a:pt x="5081297" y="1929655"/>
                </a:lnTo>
                <a:lnTo>
                  <a:pt x="5093462" y="1892300"/>
                </a:lnTo>
                <a:lnTo>
                  <a:pt x="5046362" y="1904602"/>
                </a:lnTo>
                <a:lnTo>
                  <a:pt x="4999590" y="1918250"/>
                </a:lnTo>
                <a:lnTo>
                  <a:pt x="4953112" y="1933069"/>
                </a:lnTo>
                <a:lnTo>
                  <a:pt x="4906891" y="1948887"/>
                </a:lnTo>
                <a:lnTo>
                  <a:pt x="4860893" y="1965531"/>
                </a:lnTo>
                <a:lnTo>
                  <a:pt x="4815081" y="1982829"/>
                </a:lnTo>
                <a:lnTo>
                  <a:pt x="4769421" y="2000607"/>
                </a:lnTo>
                <a:lnTo>
                  <a:pt x="4587588" y="2073069"/>
                </a:lnTo>
                <a:lnTo>
                  <a:pt x="4542155" y="2090658"/>
                </a:lnTo>
                <a:lnTo>
                  <a:pt x="4496660" y="2107690"/>
                </a:lnTo>
                <a:lnTo>
                  <a:pt x="4451069" y="2123994"/>
                </a:lnTo>
                <a:lnTo>
                  <a:pt x="4405347" y="2139395"/>
                </a:lnTo>
                <a:lnTo>
                  <a:pt x="4359458" y="2153722"/>
                </a:lnTo>
                <a:lnTo>
                  <a:pt x="4313366" y="2166801"/>
                </a:lnTo>
                <a:lnTo>
                  <a:pt x="4267037" y="2178460"/>
                </a:lnTo>
                <a:lnTo>
                  <a:pt x="4220434" y="2188526"/>
                </a:lnTo>
                <a:lnTo>
                  <a:pt x="4173523" y="2196826"/>
                </a:lnTo>
                <a:lnTo>
                  <a:pt x="4126268" y="2203187"/>
                </a:lnTo>
                <a:lnTo>
                  <a:pt x="4078633" y="2207437"/>
                </a:lnTo>
                <a:lnTo>
                  <a:pt x="4030584" y="2209402"/>
                </a:lnTo>
                <a:lnTo>
                  <a:pt x="3982085" y="2208911"/>
                </a:lnTo>
                <a:lnTo>
                  <a:pt x="4028139" y="2180908"/>
                </a:lnTo>
                <a:lnTo>
                  <a:pt x="4076122" y="2159500"/>
                </a:lnTo>
                <a:lnTo>
                  <a:pt x="4125473" y="2142570"/>
                </a:lnTo>
                <a:lnTo>
                  <a:pt x="4175633" y="2128004"/>
                </a:lnTo>
                <a:lnTo>
                  <a:pt x="4226041" y="2113686"/>
                </a:lnTo>
                <a:lnTo>
                  <a:pt x="4276139" y="2097503"/>
                </a:lnTo>
                <a:lnTo>
                  <a:pt x="4325366" y="2077339"/>
                </a:lnTo>
                <a:lnTo>
                  <a:pt x="4277162" y="2062858"/>
                </a:lnTo>
                <a:lnTo>
                  <a:pt x="4230063" y="2063058"/>
                </a:lnTo>
                <a:lnTo>
                  <a:pt x="4183798" y="2072986"/>
                </a:lnTo>
                <a:lnTo>
                  <a:pt x="4092702" y="2102230"/>
                </a:lnTo>
                <a:lnTo>
                  <a:pt x="4055370" y="2110395"/>
                </a:lnTo>
                <a:lnTo>
                  <a:pt x="4021671" y="2110367"/>
                </a:lnTo>
                <a:lnTo>
                  <a:pt x="3993837" y="2097366"/>
                </a:lnTo>
                <a:lnTo>
                  <a:pt x="3974098" y="2066614"/>
                </a:lnTo>
                <a:lnTo>
                  <a:pt x="3964686" y="2013330"/>
                </a:lnTo>
                <a:lnTo>
                  <a:pt x="3964686" y="1984883"/>
                </a:lnTo>
                <a:lnTo>
                  <a:pt x="4006119" y="1931923"/>
                </a:lnTo>
                <a:lnTo>
                  <a:pt x="4060698" y="1902967"/>
                </a:lnTo>
                <a:lnTo>
                  <a:pt x="4079134" y="1896133"/>
                </a:lnTo>
                <a:lnTo>
                  <a:pt x="4097035" y="1885632"/>
                </a:lnTo>
                <a:lnTo>
                  <a:pt x="4110579" y="1870463"/>
                </a:lnTo>
                <a:lnTo>
                  <a:pt x="4115942" y="1849627"/>
                </a:lnTo>
                <a:lnTo>
                  <a:pt x="4120885" y="1795892"/>
                </a:lnTo>
                <a:lnTo>
                  <a:pt x="4137067" y="1754011"/>
                </a:lnTo>
                <a:lnTo>
                  <a:pt x="4162139" y="1721612"/>
                </a:lnTo>
                <a:lnTo>
                  <a:pt x="4193751" y="1696324"/>
                </a:lnTo>
                <a:lnTo>
                  <a:pt x="4229555" y="1675779"/>
                </a:lnTo>
                <a:lnTo>
                  <a:pt x="4267200" y="1657603"/>
                </a:lnTo>
                <a:lnTo>
                  <a:pt x="4237694" y="1629267"/>
                </a:lnTo>
                <a:lnTo>
                  <a:pt x="4210129" y="1625600"/>
                </a:lnTo>
                <a:lnTo>
                  <a:pt x="4184207" y="1632600"/>
                </a:lnTo>
                <a:lnTo>
                  <a:pt x="4159630" y="1636267"/>
                </a:lnTo>
                <a:lnTo>
                  <a:pt x="4144635" y="1633156"/>
                </a:lnTo>
                <a:lnTo>
                  <a:pt x="4131579" y="1627377"/>
                </a:lnTo>
                <a:lnTo>
                  <a:pt x="4122358" y="1616265"/>
                </a:lnTo>
                <a:lnTo>
                  <a:pt x="4118864" y="1597152"/>
                </a:lnTo>
                <a:lnTo>
                  <a:pt x="4120550" y="1577760"/>
                </a:lnTo>
                <a:lnTo>
                  <a:pt x="4125785" y="1559369"/>
                </a:lnTo>
                <a:lnTo>
                  <a:pt x="4134830" y="1545645"/>
                </a:lnTo>
                <a:lnTo>
                  <a:pt x="4147947" y="1540255"/>
                </a:lnTo>
                <a:lnTo>
                  <a:pt x="4188732" y="1533339"/>
                </a:lnTo>
                <a:lnTo>
                  <a:pt x="4226381" y="1516816"/>
                </a:lnTo>
                <a:lnTo>
                  <a:pt x="4261851" y="1493468"/>
                </a:lnTo>
                <a:lnTo>
                  <a:pt x="4296099" y="1466078"/>
                </a:lnTo>
                <a:lnTo>
                  <a:pt x="4330079" y="1437428"/>
                </a:lnTo>
                <a:lnTo>
                  <a:pt x="4364750" y="1410302"/>
                </a:lnTo>
                <a:lnTo>
                  <a:pt x="4401066" y="1387480"/>
                </a:lnTo>
                <a:lnTo>
                  <a:pt x="4439986" y="1371747"/>
                </a:lnTo>
                <a:lnTo>
                  <a:pt x="4482465" y="1365885"/>
                </a:lnTo>
                <a:lnTo>
                  <a:pt x="4508074" y="1358591"/>
                </a:lnTo>
                <a:lnTo>
                  <a:pt x="4510640" y="1339544"/>
                </a:lnTo>
                <a:lnTo>
                  <a:pt x="4490273" y="1283175"/>
                </a:lnTo>
                <a:lnTo>
                  <a:pt x="4489156" y="1254348"/>
                </a:lnTo>
                <a:lnTo>
                  <a:pt x="4508627" y="1230757"/>
                </a:lnTo>
                <a:lnTo>
                  <a:pt x="4508075" y="1222422"/>
                </a:lnTo>
                <a:lnTo>
                  <a:pt x="4490878" y="1214755"/>
                </a:lnTo>
                <a:lnTo>
                  <a:pt x="4466586" y="1209754"/>
                </a:lnTo>
                <a:lnTo>
                  <a:pt x="4444746" y="1209421"/>
                </a:lnTo>
                <a:lnTo>
                  <a:pt x="4427606" y="1215088"/>
                </a:lnTo>
                <a:lnTo>
                  <a:pt x="4410503" y="1222756"/>
                </a:lnTo>
                <a:lnTo>
                  <a:pt x="4392328" y="1226423"/>
                </a:lnTo>
                <a:lnTo>
                  <a:pt x="4371975" y="1220089"/>
                </a:lnTo>
                <a:lnTo>
                  <a:pt x="4369990" y="1178917"/>
                </a:lnTo>
                <a:lnTo>
                  <a:pt x="4382484" y="1149413"/>
                </a:lnTo>
                <a:lnTo>
                  <a:pt x="4430141" y="1113409"/>
                </a:lnTo>
                <a:lnTo>
                  <a:pt x="4475612" y="1087280"/>
                </a:lnTo>
                <a:lnTo>
                  <a:pt x="4521479" y="1061475"/>
                </a:lnTo>
                <a:lnTo>
                  <a:pt x="4568169" y="1038053"/>
                </a:lnTo>
                <a:lnTo>
                  <a:pt x="4616109" y="1019075"/>
                </a:lnTo>
                <a:lnTo>
                  <a:pt x="4665726" y="1006601"/>
                </a:lnTo>
                <a:lnTo>
                  <a:pt x="4685285" y="1001212"/>
                </a:lnTo>
                <a:lnTo>
                  <a:pt x="4699619" y="990155"/>
                </a:lnTo>
                <a:lnTo>
                  <a:pt x="4707927" y="973097"/>
                </a:lnTo>
                <a:lnTo>
                  <a:pt x="4709414" y="949705"/>
                </a:lnTo>
                <a:lnTo>
                  <a:pt x="4701129" y="925258"/>
                </a:lnTo>
                <a:lnTo>
                  <a:pt x="4686855" y="916813"/>
                </a:lnTo>
                <a:lnTo>
                  <a:pt x="4669319" y="917701"/>
                </a:lnTo>
                <a:lnTo>
                  <a:pt x="4651248" y="921258"/>
                </a:lnTo>
                <a:lnTo>
                  <a:pt x="4640314" y="924591"/>
                </a:lnTo>
                <a:lnTo>
                  <a:pt x="4629404" y="926591"/>
                </a:lnTo>
                <a:lnTo>
                  <a:pt x="4618493" y="923258"/>
                </a:lnTo>
                <a:lnTo>
                  <a:pt x="4607560" y="910589"/>
                </a:lnTo>
                <a:lnTo>
                  <a:pt x="4657459" y="874657"/>
                </a:lnTo>
                <a:lnTo>
                  <a:pt x="4705231" y="842360"/>
                </a:lnTo>
                <a:lnTo>
                  <a:pt x="4751145" y="813333"/>
                </a:lnTo>
                <a:lnTo>
                  <a:pt x="4795472" y="787210"/>
                </a:lnTo>
                <a:lnTo>
                  <a:pt x="4838481" y="763625"/>
                </a:lnTo>
                <a:lnTo>
                  <a:pt x="4880444" y="742213"/>
                </a:lnTo>
                <a:lnTo>
                  <a:pt x="4921630" y="722609"/>
                </a:lnTo>
                <a:lnTo>
                  <a:pt x="4962310" y="704447"/>
                </a:lnTo>
                <a:lnTo>
                  <a:pt x="5002754" y="687362"/>
                </a:lnTo>
                <a:lnTo>
                  <a:pt x="5043233" y="670988"/>
                </a:lnTo>
                <a:lnTo>
                  <a:pt x="5167579" y="622479"/>
                </a:lnTo>
                <a:lnTo>
                  <a:pt x="5210899" y="605295"/>
                </a:lnTo>
                <a:lnTo>
                  <a:pt x="5255605" y="586995"/>
                </a:lnTo>
                <a:lnTo>
                  <a:pt x="5301967" y="567214"/>
                </a:lnTo>
                <a:lnTo>
                  <a:pt x="5350256" y="545585"/>
                </a:lnTo>
                <a:lnTo>
                  <a:pt x="5400742" y="521744"/>
                </a:lnTo>
                <a:lnTo>
                  <a:pt x="5453695" y="495325"/>
                </a:lnTo>
                <a:lnTo>
                  <a:pt x="5509387" y="465963"/>
                </a:lnTo>
                <a:lnTo>
                  <a:pt x="5450181" y="447905"/>
                </a:lnTo>
                <a:lnTo>
                  <a:pt x="5397785" y="446849"/>
                </a:lnTo>
                <a:lnTo>
                  <a:pt x="5350295" y="454461"/>
                </a:lnTo>
                <a:lnTo>
                  <a:pt x="5305806" y="462407"/>
                </a:lnTo>
                <a:lnTo>
                  <a:pt x="5261397" y="469692"/>
                </a:lnTo>
                <a:lnTo>
                  <a:pt x="5233552" y="478020"/>
                </a:lnTo>
                <a:lnTo>
                  <a:pt x="5216747" y="487097"/>
                </a:lnTo>
                <a:lnTo>
                  <a:pt x="5194166" y="506336"/>
                </a:lnTo>
                <a:lnTo>
                  <a:pt x="5177343" y="515913"/>
                </a:lnTo>
                <a:lnTo>
                  <a:pt x="5149468" y="525074"/>
                </a:lnTo>
                <a:lnTo>
                  <a:pt x="5105019" y="533526"/>
                </a:lnTo>
                <a:lnTo>
                  <a:pt x="5063708" y="541976"/>
                </a:lnTo>
                <a:lnTo>
                  <a:pt x="5022794" y="550766"/>
                </a:lnTo>
                <a:lnTo>
                  <a:pt x="4981300" y="554265"/>
                </a:lnTo>
                <a:lnTo>
                  <a:pt x="4938252" y="546840"/>
                </a:lnTo>
                <a:lnTo>
                  <a:pt x="4892675" y="522859"/>
                </a:lnTo>
                <a:lnTo>
                  <a:pt x="4857858" y="508464"/>
                </a:lnTo>
                <a:lnTo>
                  <a:pt x="4817873" y="509260"/>
                </a:lnTo>
                <a:lnTo>
                  <a:pt x="4775229" y="520810"/>
                </a:lnTo>
                <a:lnTo>
                  <a:pt x="4732439" y="538676"/>
                </a:lnTo>
                <a:lnTo>
                  <a:pt x="4692015" y="558419"/>
                </a:lnTo>
                <a:lnTo>
                  <a:pt x="4652424" y="575421"/>
                </a:lnTo>
                <a:lnTo>
                  <a:pt x="4611227" y="582422"/>
                </a:lnTo>
                <a:lnTo>
                  <a:pt x="4566767" y="577421"/>
                </a:lnTo>
                <a:lnTo>
                  <a:pt x="4517390" y="558419"/>
                </a:lnTo>
                <a:lnTo>
                  <a:pt x="4604337" y="529081"/>
                </a:lnTo>
                <a:lnTo>
                  <a:pt x="4643030" y="516413"/>
                </a:lnTo>
                <a:lnTo>
                  <a:pt x="4680331" y="505078"/>
                </a:lnTo>
                <a:lnTo>
                  <a:pt x="4707485" y="494188"/>
                </a:lnTo>
                <a:lnTo>
                  <a:pt x="4727257" y="476630"/>
                </a:lnTo>
                <a:lnTo>
                  <a:pt x="4738838" y="451072"/>
                </a:lnTo>
                <a:lnTo>
                  <a:pt x="4741418" y="416178"/>
                </a:lnTo>
                <a:lnTo>
                  <a:pt x="4742332" y="393398"/>
                </a:lnTo>
                <a:lnTo>
                  <a:pt x="4742164" y="369950"/>
                </a:lnTo>
                <a:lnTo>
                  <a:pt x="4736542" y="349170"/>
                </a:lnTo>
                <a:lnTo>
                  <a:pt x="4721098" y="334391"/>
                </a:lnTo>
                <a:lnTo>
                  <a:pt x="4702407" y="328779"/>
                </a:lnTo>
                <a:lnTo>
                  <a:pt x="4683204" y="332168"/>
                </a:lnTo>
                <a:lnTo>
                  <a:pt x="4666216" y="342892"/>
                </a:lnTo>
                <a:lnTo>
                  <a:pt x="4654169" y="359283"/>
                </a:lnTo>
                <a:lnTo>
                  <a:pt x="4642689" y="392731"/>
                </a:lnTo>
                <a:lnTo>
                  <a:pt x="4627959" y="421513"/>
                </a:lnTo>
                <a:lnTo>
                  <a:pt x="4606680" y="442293"/>
                </a:lnTo>
                <a:lnTo>
                  <a:pt x="4575556" y="451738"/>
                </a:lnTo>
                <a:lnTo>
                  <a:pt x="4542958" y="450850"/>
                </a:lnTo>
                <a:lnTo>
                  <a:pt x="4537376" y="439292"/>
                </a:lnTo>
                <a:lnTo>
                  <a:pt x="4558157" y="394842"/>
                </a:lnTo>
                <a:lnTo>
                  <a:pt x="4559089" y="370673"/>
                </a:lnTo>
                <a:lnTo>
                  <a:pt x="4547997" y="356171"/>
                </a:lnTo>
                <a:lnTo>
                  <a:pt x="4530332" y="350337"/>
                </a:lnTo>
                <a:lnTo>
                  <a:pt x="4511548" y="352171"/>
                </a:lnTo>
                <a:lnTo>
                  <a:pt x="4467693" y="361653"/>
                </a:lnTo>
                <a:lnTo>
                  <a:pt x="4423433" y="361653"/>
                </a:lnTo>
                <a:lnTo>
                  <a:pt x="4378848" y="357504"/>
                </a:lnTo>
                <a:lnTo>
                  <a:pt x="4334020" y="354541"/>
                </a:lnTo>
                <a:lnTo>
                  <a:pt x="4289030" y="358097"/>
                </a:lnTo>
                <a:lnTo>
                  <a:pt x="4243959" y="373507"/>
                </a:lnTo>
                <a:lnTo>
                  <a:pt x="4257903" y="321787"/>
                </a:lnTo>
                <a:lnTo>
                  <a:pt x="4277030" y="279832"/>
                </a:lnTo>
                <a:lnTo>
                  <a:pt x="4302140" y="246761"/>
                </a:lnTo>
                <a:lnTo>
                  <a:pt x="4334034" y="221690"/>
                </a:lnTo>
                <a:lnTo>
                  <a:pt x="4373513" y="203738"/>
                </a:lnTo>
                <a:lnTo>
                  <a:pt x="4421378" y="192024"/>
                </a:lnTo>
                <a:lnTo>
                  <a:pt x="4450173" y="190579"/>
                </a:lnTo>
                <a:lnTo>
                  <a:pt x="4479242" y="188468"/>
                </a:lnTo>
                <a:lnTo>
                  <a:pt x="4534916" y="163575"/>
                </a:lnTo>
                <a:lnTo>
                  <a:pt x="4561046" y="132905"/>
                </a:lnTo>
                <a:lnTo>
                  <a:pt x="4565955" y="113069"/>
                </a:lnTo>
                <a:lnTo>
                  <a:pt x="4561078" y="88900"/>
                </a:lnTo>
                <a:lnTo>
                  <a:pt x="4552061" y="74620"/>
                </a:lnTo>
                <a:lnTo>
                  <a:pt x="4539234" y="68008"/>
                </a:lnTo>
                <a:lnTo>
                  <a:pt x="4524216" y="67397"/>
                </a:lnTo>
                <a:lnTo>
                  <a:pt x="4508627" y="71120"/>
                </a:lnTo>
                <a:lnTo>
                  <a:pt x="4457399" y="91431"/>
                </a:lnTo>
                <a:lnTo>
                  <a:pt x="4405190" y="106452"/>
                </a:lnTo>
                <a:lnTo>
                  <a:pt x="4352420" y="117717"/>
                </a:lnTo>
                <a:lnTo>
                  <a:pt x="4299509" y="126764"/>
                </a:lnTo>
                <a:lnTo>
                  <a:pt x="4246880" y="135127"/>
                </a:lnTo>
                <a:lnTo>
                  <a:pt x="4235946" y="137739"/>
                </a:lnTo>
                <a:lnTo>
                  <a:pt x="4225036" y="137350"/>
                </a:lnTo>
                <a:lnTo>
                  <a:pt x="4214125" y="129627"/>
                </a:lnTo>
                <a:lnTo>
                  <a:pt x="4203192" y="110235"/>
                </a:lnTo>
                <a:lnTo>
                  <a:pt x="4253902" y="93427"/>
                </a:lnTo>
                <a:lnTo>
                  <a:pt x="4304288" y="75334"/>
                </a:lnTo>
                <a:lnTo>
                  <a:pt x="4455122" y="18290"/>
                </a:lnTo>
                <a:lnTo>
                  <a:pt x="4505833" y="0"/>
                </a:lnTo>
                <a:close/>
              </a:path>
            </a:pathLst>
          </a:custGeom>
          <a:solidFill>
            <a:srgbClr val="E7E6E6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17575" y="2409824"/>
            <a:ext cx="3599179" cy="191198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640"/>
              </a:spcBef>
            </a:pPr>
            <a:r>
              <a:rPr dirty="0" sz="4400" spc="-315">
                <a:latin typeface="Arial"/>
                <a:cs typeface="Arial"/>
              </a:rPr>
              <a:t>The</a:t>
            </a:r>
            <a:r>
              <a:rPr dirty="0" sz="4400" spc="-330">
                <a:latin typeface="Arial"/>
                <a:cs typeface="Arial"/>
              </a:rPr>
              <a:t> </a:t>
            </a:r>
            <a:r>
              <a:rPr dirty="0" sz="4400" spc="-150">
                <a:latin typeface="Arial"/>
                <a:cs typeface="Arial"/>
              </a:rPr>
              <a:t>Importance </a:t>
            </a:r>
            <a:r>
              <a:rPr dirty="0" sz="4400" spc="-25">
                <a:latin typeface="Arial"/>
                <a:cs typeface="Arial"/>
              </a:rPr>
              <a:t>of</a:t>
            </a:r>
            <a:r>
              <a:rPr dirty="0" sz="4400" spc="-290">
                <a:latin typeface="Arial"/>
                <a:cs typeface="Arial"/>
              </a:rPr>
              <a:t> </a:t>
            </a:r>
            <a:r>
              <a:rPr dirty="0" sz="4400" spc="-10">
                <a:latin typeface="Arial"/>
                <a:cs typeface="Arial"/>
              </a:rPr>
              <a:t>Quality </a:t>
            </a:r>
            <a:r>
              <a:rPr dirty="0" sz="4400" spc="-85">
                <a:latin typeface="Arial"/>
                <a:cs typeface="Arial"/>
              </a:rPr>
              <a:t>Controls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79439" y="2066226"/>
            <a:ext cx="4869815" cy="2581910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4"/>
              </a:spcBef>
              <a:buChar char="•"/>
              <a:tabLst>
                <a:tab pos="241300" algn="l"/>
              </a:tabLst>
            </a:pPr>
            <a:r>
              <a:rPr dirty="0" sz="2000" spc="-125">
                <a:latin typeface="Arial"/>
                <a:cs typeface="Arial"/>
              </a:rPr>
              <a:t>Consistency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processes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and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procedures</a:t>
            </a:r>
            <a:endParaRPr sz="2000">
              <a:latin typeface="Arial"/>
              <a:cs typeface="Arial"/>
            </a:endParaRPr>
          </a:p>
          <a:p>
            <a:pPr marL="241300" marR="216535" indent="-229235">
              <a:lnSpc>
                <a:spcPts val="218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dirty="0" sz="2000" spc="-80">
                <a:latin typeface="Arial"/>
                <a:cs typeface="Arial"/>
              </a:rPr>
              <a:t>Staff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know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what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expect;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community </a:t>
            </a:r>
            <a:r>
              <a:rPr dirty="0" sz="2000" spc="-105">
                <a:latin typeface="Arial"/>
                <a:cs typeface="Arial"/>
              </a:rPr>
              <a:t>knows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what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expect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Char char="•"/>
              <a:tabLst>
                <a:tab pos="241300" algn="l"/>
              </a:tabLst>
            </a:pPr>
            <a:r>
              <a:rPr dirty="0" sz="2000" spc="-125">
                <a:latin typeface="Arial"/>
                <a:cs typeface="Arial"/>
              </a:rPr>
              <a:t>Due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160">
                <a:latin typeface="Arial"/>
                <a:cs typeface="Arial"/>
              </a:rPr>
              <a:t>Process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is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protected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000" spc="-75">
                <a:latin typeface="Arial"/>
                <a:cs typeface="Arial"/>
              </a:rPr>
              <a:t>Formalization</a:t>
            </a:r>
            <a:r>
              <a:rPr dirty="0" sz="2000" spc="-1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processes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and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procedures</a:t>
            </a:r>
            <a:endParaRPr sz="2000">
              <a:latin typeface="Arial"/>
              <a:cs typeface="Arial"/>
            </a:endParaRPr>
          </a:p>
          <a:p>
            <a:pPr marL="241300" marR="5080" indent="-229235">
              <a:lnSpc>
                <a:spcPts val="218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dirty="0" sz="2000" spc="-80">
                <a:latin typeface="Arial"/>
                <a:cs typeface="Arial"/>
              </a:rPr>
              <a:t>Confirm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compliance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80">
                <a:latin typeface="Arial"/>
                <a:cs typeface="Arial"/>
              </a:rPr>
              <a:t>Laws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and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Rules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the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Tribe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7C9C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581025" y="590486"/>
            <a:ext cx="11054080" cy="5720080"/>
            <a:chOff x="581025" y="590486"/>
            <a:chExt cx="11054080" cy="5720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025" y="590486"/>
              <a:ext cx="11053826" cy="571982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52462" y="642937"/>
              <a:ext cx="10915650" cy="5581650"/>
            </a:xfrm>
            <a:custGeom>
              <a:avLst/>
              <a:gdLst/>
              <a:ahLst/>
              <a:cxnLst/>
              <a:rect l="l" t="t" r="r" b="b"/>
              <a:pathLst>
                <a:path w="10915650" h="5581650">
                  <a:moveTo>
                    <a:pt x="10915650" y="0"/>
                  </a:moveTo>
                  <a:lnTo>
                    <a:pt x="0" y="0"/>
                  </a:lnTo>
                  <a:lnTo>
                    <a:pt x="0" y="5581650"/>
                  </a:lnTo>
                  <a:lnTo>
                    <a:pt x="10915650" y="5581650"/>
                  </a:lnTo>
                  <a:lnTo>
                    <a:pt x="10915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52462" y="642937"/>
              <a:ext cx="10915650" cy="5581650"/>
            </a:xfrm>
            <a:custGeom>
              <a:avLst/>
              <a:gdLst/>
              <a:ahLst/>
              <a:cxnLst/>
              <a:rect l="l" t="t" r="r" b="b"/>
              <a:pathLst>
                <a:path w="10915650" h="5581650">
                  <a:moveTo>
                    <a:pt x="0" y="5581650"/>
                  </a:moveTo>
                  <a:lnTo>
                    <a:pt x="10915650" y="5581650"/>
                  </a:lnTo>
                  <a:lnTo>
                    <a:pt x="10915650" y="0"/>
                  </a:lnTo>
                  <a:lnTo>
                    <a:pt x="0" y="0"/>
                  </a:lnTo>
                  <a:lnTo>
                    <a:pt x="0" y="5581650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71550" y="962024"/>
              <a:ext cx="10277475" cy="4933950"/>
            </a:xfrm>
            <a:custGeom>
              <a:avLst/>
              <a:gdLst/>
              <a:ahLst/>
              <a:cxnLst/>
              <a:rect l="l" t="t" r="r" b="b"/>
              <a:pathLst>
                <a:path w="10277475" h="4933950">
                  <a:moveTo>
                    <a:pt x="10277475" y="0"/>
                  </a:moveTo>
                  <a:lnTo>
                    <a:pt x="0" y="0"/>
                  </a:lnTo>
                  <a:lnTo>
                    <a:pt x="0" y="4933950"/>
                  </a:lnTo>
                  <a:lnTo>
                    <a:pt x="10277475" y="4933950"/>
                  </a:lnTo>
                  <a:lnTo>
                    <a:pt x="1027747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32636" y="1412239"/>
            <a:ext cx="7813675" cy="1008380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535"/>
              </a:spcBef>
            </a:pPr>
            <a:r>
              <a:rPr dirty="0" sz="3350" spc="-275"/>
              <a:t>Sources</a:t>
            </a:r>
            <a:r>
              <a:rPr dirty="0" sz="3350" spc="5"/>
              <a:t> </a:t>
            </a:r>
            <a:r>
              <a:rPr dirty="0" sz="3350"/>
              <a:t>for</a:t>
            </a:r>
            <a:r>
              <a:rPr dirty="0" sz="3350" spc="-204"/>
              <a:t> </a:t>
            </a:r>
            <a:r>
              <a:rPr dirty="0" sz="3350" spc="-170"/>
              <a:t>Establishment</a:t>
            </a:r>
            <a:r>
              <a:rPr dirty="0" sz="3350" spc="-5"/>
              <a:t> </a:t>
            </a:r>
            <a:r>
              <a:rPr dirty="0" sz="3350"/>
              <a:t>of</a:t>
            </a:r>
            <a:r>
              <a:rPr dirty="0" sz="3350" spc="-120"/>
              <a:t> Quality</a:t>
            </a:r>
            <a:r>
              <a:rPr dirty="0" sz="3350" spc="-110"/>
              <a:t> </a:t>
            </a:r>
            <a:r>
              <a:rPr dirty="0" sz="3350" spc="-120"/>
              <a:t>Controls </a:t>
            </a:r>
            <a:r>
              <a:rPr dirty="0" sz="3350" spc="-105"/>
              <a:t>(Mechanisms)</a:t>
            </a:r>
            <a:endParaRPr sz="3350"/>
          </a:p>
        </p:txBody>
      </p:sp>
      <p:sp>
        <p:nvSpPr>
          <p:cNvPr id="9" name="object 9" descr=""/>
          <p:cNvSpPr txBox="1"/>
          <p:nvPr/>
        </p:nvSpPr>
        <p:spPr>
          <a:xfrm>
            <a:off x="1990089" y="2665285"/>
            <a:ext cx="3757295" cy="246761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25"/>
              </a:spcBef>
              <a:buChar char="•"/>
              <a:tabLst>
                <a:tab pos="241300" algn="l"/>
              </a:tabLst>
            </a:pPr>
            <a:r>
              <a:rPr dirty="0" sz="2000" spc="-155">
                <a:latin typeface="Arial"/>
                <a:cs typeface="Arial"/>
              </a:rPr>
              <a:t>Law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and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Order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Code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29"/>
              </a:spcBef>
              <a:buChar char="•"/>
              <a:tabLst>
                <a:tab pos="241300" algn="l"/>
              </a:tabLst>
            </a:pPr>
            <a:r>
              <a:rPr dirty="0" sz="2000" spc="-85">
                <a:latin typeface="Arial"/>
                <a:cs typeface="Arial"/>
              </a:rPr>
              <a:t>Court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Rules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241300" algn="l"/>
              </a:tabLst>
            </a:pPr>
            <a:r>
              <a:rPr dirty="0" sz="2000" spc="-30">
                <a:latin typeface="Arial"/>
                <a:cs typeface="Arial"/>
              </a:rPr>
              <a:t>Benchbooks</a:t>
            </a:r>
            <a:endParaRPr sz="2000">
              <a:latin typeface="Arial"/>
              <a:cs typeface="Arial"/>
            </a:endParaRPr>
          </a:p>
          <a:p>
            <a:pPr marL="241300" marR="5080" indent="-229235">
              <a:lnSpc>
                <a:spcPct val="89900"/>
              </a:lnSpc>
              <a:spcBef>
                <a:spcPts val="475"/>
              </a:spcBef>
              <a:buChar char="•"/>
              <a:tabLst>
                <a:tab pos="241300" algn="l"/>
              </a:tabLst>
            </a:pPr>
            <a:r>
              <a:rPr dirty="0" sz="2000" spc="-55">
                <a:latin typeface="Arial"/>
                <a:cs typeface="Arial"/>
              </a:rPr>
              <a:t>Administrative</a:t>
            </a:r>
            <a:r>
              <a:rPr dirty="0" sz="2000" spc="-19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(General)</a:t>
            </a:r>
            <a:r>
              <a:rPr dirty="0" sz="2000" spc="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Orders, </a:t>
            </a:r>
            <a:r>
              <a:rPr dirty="0" sz="2000" spc="-110">
                <a:latin typeface="Arial"/>
                <a:cs typeface="Arial"/>
              </a:rPr>
              <a:t>Standing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Orders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(other </a:t>
            </a:r>
            <a:r>
              <a:rPr dirty="0" sz="2000" spc="-35">
                <a:latin typeface="Arial"/>
                <a:cs typeface="Arial"/>
              </a:rPr>
              <a:t>authoritative</a:t>
            </a:r>
            <a:r>
              <a:rPr dirty="0" sz="2000" spc="-85">
                <a:latin typeface="Arial"/>
                <a:cs typeface="Arial"/>
              </a:rPr>
              <a:t> guidelines,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including </a:t>
            </a:r>
            <a:r>
              <a:rPr dirty="0" sz="2000" spc="-85">
                <a:latin typeface="Arial"/>
                <a:cs typeface="Arial"/>
              </a:rPr>
              <a:t>policies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and</a:t>
            </a:r>
            <a:r>
              <a:rPr dirty="0" sz="2000" spc="-1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administrative regulations)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797040" y="2648521"/>
            <a:ext cx="3938904" cy="211455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5"/>
              </a:spcBef>
              <a:buChar char="•"/>
              <a:tabLst>
                <a:tab pos="241300" algn="l"/>
              </a:tabLst>
            </a:pPr>
            <a:r>
              <a:rPr dirty="0" sz="1700" spc="-35">
                <a:latin typeface="Arial"/>
                <a:cs typeface="Arial"/>
              </a:rPr>
              <a:t>Internal</a:t>
            </a:r>
            <a:r>
              <a:rPr dirty="0" sz="1700" spc="-125">
                <a:latin typeface="Arial"/>
                <a:cs typeface="Arial"/>
              </a:rPr>
              <a:t> </a:t>
            </a:r>
            <a:r>
              <a:rPr dirty="0" sz="1700" spc="-75">
                <a:latin typeface="Arial"/>
                <a:cs typeface="Arial"/>
              </a:rPr>
              <a:t>Controls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-80">
                <a:latin typeface="Arial"/>
                <a:cs typeface="Arial"/>
              </a:rPr>
              <a:t>(established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procedures)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5"/>
              </a:spcBef>
              <a:buChar char="•"/>
              <a:tabLst>
                <a:tab pos="241300" algn="l"/>
              </a:tabLst>
            </a:pPr>
            <a:r>
              <a:rPr dirty="0" sz="1700" spc="-70">
                <a:latin typeface="Arial"/>
                <a:cs typeface="Arial"/>
              </a:rPr>
              <a:t>Court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110">
                <a:latin typeface="Arial"/>
                <a:cs typeface="Arial"/>
              </a:rPr>
              <a:t>Clerk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Manuals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1700" spc="-100">
                <a:latin typeface="Arial"/>
                <a:cs typeface="Arial"/>
              </a:rPr>
              <a:t>Ethics</a:t>
            </a:r>
            <a:r>
              <a:rPr dirty="0" sz="1700" spc="-13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Codes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41300" algn="l"/>
              </a:tabLst>
            </a:pPr>
            <a:r>
              <a:rPr dirty="0" sz="1700" spc="-85">
                <a:latin typeface="Arial"/>
                <a:cs typeface="Arial"/>
              </a:rPr>
              <a:t>Financial</a:t>
            </a:r>
            <a:r>
              <a:rPr dirty="0" sz="1700" spc="-13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Policies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1700" spc="-90">
                <a:latin typeface="Arial"/>
                <a:cs typeface="Arial"/>
              </a:rPr>
              <a:t>Tribe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or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Nation’s</a:t>
            </a:r>
            <a:r>
              <a:rPr dirty="0" sz="1700" spc="-229">
                <a:latin typeface="Arial"/>
                <a:cs typeface="Arial"/>
              </a:rPr>
              <a:t> </a:t>
            </a:r>
            <a:r>
              <a:rPr dirty="0" sz="1700" spc="-100">
                <a:latin typeface="Arial"/>
                <a:cs typeface="Arial"/>
              </a:rPr>
              <a:t>Personnel</a:t>
            </a:r>
            <a:r>
              <a:rPr dirty="0" sz="1700" spc="-17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or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250">
                <a:latin typeface="Arial"/>
                <a:cs typeface="Arial"/>
              </a:rPr>
              <a:t>HR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Manual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1700" spc="-105">
                <a:latin typeface="Arial"/>
                <a:cs typeface="Arial"/>
              </a:rPr>
              <a:t>Social</a:t>
            </a:r>
            <a:r>
              <a:rPr dirty="0" sz="1700" spc="-165">
                <a:latin typeface="Arial"/>
                <a:cs typeface="Arial"/>
              </a:rPr>
              <a:t> </a:t>
            </a:r>
            <a:r>
              <a:rPr dirty="0" sz="1700" spc="-55">
                <a:latin typeface="Arial"/>
                <a:cs typeface="Arial"/>
              </a:rPr>
              <a:t>Media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Policies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41300" algn="l"/>
              </a:tabLst>
            </a:pPr>
            <a:r>
              <a:rPr dirty="0" sz="1700" spc="-50">
                <a:latin typeface="Arial"/>
                <a:cs typeface="Arial"/>
              </a:rPr>
              <a:t>Confidentiality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Statements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410199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2575" y="0"/>
              <a:ext cx="6829425" cy="253365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410200" y="0"/>
              <a:ext cx="6781800" cy="2286000"/>
            </a:xfrm>
            <a:custGeom>
              <a:avLst/>
              <a:gdLst/>
              <a:ahLst/>
              <a:cxnLst/>
              <a:rect l="l" t="t" r="r" b="b"/>
              <a:pathLst>
                <a:path w="6781800" h="2286000">
                  <a:moveTo>
                    <a:pt x="67818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6781800" y="2286000"/>
                  </a:lnTo>
                  <a:lnTo>
                    <a:pt x="6781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185" rIns="0" bIns="0" rtlCol="0" vert="horz">
            <a:spAutoFit/>
          </a:bodyPr>
          <a:lstStyle/>
          <a:p>
            <a:pPr marL="5370195" marR="5080">
              <a:lnSpc>
                <a:spcPts val="4280"/>
              </a:lnSpc>
              <a:spcBef>
                <a:spcPts val="655"/>
              </a:spcBef>
            </a:pPr>
            <a:r>
              <a:rPr dirty="0" sz="3950" spc="-204"/>
              <a:t>How</a:t>
            </a:r>
            <a:r>
              <a:rPr dirty="0" sz="3950" spc="-195"/>
              <a:t> </a:t>
            </a:r>
            <a:r>
              <a:rPr dirty="0" sz="3950" spc="-305"/>
              <a:t>Do</a:t>
            </a:r>
            <a:r>
              <a:rPr dirty="0" sz="3950" spc="-165"/>
              <a:t> </a:t>
            </a:r>
            <a:r>
              <a:rPr dirty="0" sz="3950" spc="-445"/>
              <a:t>You</a:t>
            </a:r>
            <a:r>
              <a:rPr dirty="0" sz="3950" spc="-155"/>
              <a:t> </a:t>
            </a:r>
            <a:r>
              <a:rPr dirty="0" sz="3950" spc="-200"/>
              <a:t>Bring</a:t>
            </a:r>
            <a:r>
              <a:rPr dirty="0" sz="3950" spc="-185"/>
              <a:t> </a:t>
            </a:r>
            <a:r>
              <a:rPr dirty="0" sz="3950" spc="-280"/>
              <a:t>This </a:t>
            </a:r>
            <a:r>
              <a:rPr dirty="0" sz="3950" spc="-215"/>
              <a:t>Together</a:t>
            </a:r>
            <a:r>
              <a:rPr dirty="0" sz="3950" spc="-235"/>
              <a:t> </a:t>
            </a:r>
            <a:r>
              <a:rPr dirty="0" sz="3950" spc="-260"/>
              <a:t>For</a:t>
            </a:r>
            <a:r>
              <a:rPr dirty="0" sz="3950" spc="-140"/>
              <a:t> </a:t>
            </a:r>
            <a:r>
              <a:rPr dirty="0" sz="3950" spc="-380"/>
              <a:t>Success?</a:t>
            </a:r>
            <a:endParaRPr sz="3950"/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588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40"/>
              </a:spcBef>
              <a:buChar char="•"/>
              <a:tabLst>
                <a:tab pos="240665" algn="l"/>
              </a:tabLst>
            </a:pPr>
            <a:r>
              <a:rPr dirty="0" spc="-70"/>
              <a:t>Know</a:t>
            </a:r>
            <a:r>
              <a:rPr dirty="0" spc="-100"/>
              <a:t> </a:t>
            </a:r>
            <a:r>
              <a:rPr dirty="0" spc="-25"/>
              <a:t>your</a:t>
            </a:r>
            <a:r>
              <a:rPr dirty="0" spc="-105"/>
              <a:t> </a:t>
            </a:r>
            <a:r>
              <a:rPr dirty="0" spc="-10"/>
              <a:t>court</a:t>
            </a:r>
            <a:r>
              <a:rPr dirty="0" spc="-165"/>
              <a:t> </a:t>
            </a:r>
            <a:r>
              <a:rPr dirty="0" spc="-50"/>
              <a:t>inside</a:t>
            </a:r>
            <a:r>
              <a:rPr dirty="0" spc="-85"/>
              <a:t> </a:t>
            </a:r>
            <a:r>
              <a:rPr dirty="0" spc="-65"/>
              <a:t>and</a:t>
            </a:r>
            <a:r>
              <a:rPr dirty="0" spc="-130"/>
              <a:t> </a:t>
            </a:r>
            <a:r>
              <a:rPr dirty="0" spc="-25"/>
              <a:t>out</a:t>
            </a:r>
          </a:p>
          <a:p>
            <a:pPr lvl="1" marL="698500" indent="-228600">
              <a:lnSpc>
                <a:spcPts val="1590"/>
              </a:lnSpc>
              <a:spcBef>
                <a:spcPts val="345"/>
              </a:spcBef>
              <a:buChar char="•"/>
              <a:tabLst>
                <a:tab pos="698500" algn="l"/>
              </a:tabLst>
            </a:pPr>
            <a:r>
              <a:rPr dirty="0" sz="1400" spc="-65">
                <a:latin typeface="Arial"/>
                <a:cs typeface="Arial"/>
              </a:rPr>
              <a:t>Fundamental</a:t>
            </a:r>
            <a:r>
              <a:rPr dirty="0" sz="1400" spc="-175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aspect</a:t>
            </a:r>
            <a:r>
              <a:rPr dirty="0" sz="1400" spc="-90">
                <a:latin typeface="Arial"/>
                <a:cs typeface="Arial"/>
              </a:rPr>
              <a:t> is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95">
                <a:latin typeface="Arial"/>
                <a:cs typeface="Arial"/>
              </a:rPr>
              <a:t>make </a:t>
            </a:r>
            <a:r>
              <a:rPr dirty="0" sz="1400" spc="-35">
                <a:latin typeface="Arial"/>
                <a:cs typeface="Arial"/>
              </a:rPr>
              <a:t>certain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the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court’s</a:t>
            </a:r>
            <a:r>
              <a:rPr dirty="0" sz="1400" spc="-90">
                <a:latin typeface="Arial"/>
                <a:cs typeface="Arial"/>
              </a:rPr>
              <a:t> goals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are</a:t>
            </a:r>
            <a:endParaRPr sz="1400">
              <a:latin typeface="Arial"/>
              <a:cs typeface="Arial"/>
            </a:endParaRPr>
          </a:p>
          <a:p>
            <a:pPr marL="698500">
              <a:lnSpc>
                <a:spcPts val="1590"/>
              </a:lnSpc>
            </a:pPr>
            <a:r>
              <a:rPr dirty="0" spc="-10"/>
              <a:t>followed</a:t>
            </a:r>
          </a:p>
          <a:p>
            <a:pPr lvl="1" marL="698500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698500" algn="l"/>
              </a:tabLst>
            </a:pPr>
            <a:r>
              <a:rPr dirty="0" sz="1400" spc="-55">
                <a:latin typeface="Arial"/>
                <a:cs typeface="Arial"/>
              </a:rPr>
              <a:t>Providing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continuous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guidance</a:t>
            </a:r>
            <a:r>
              <a:rPr dirty="0" sz="1400" spc="-14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for:</a:t>
            </a:r>
            <a:endParaRPr sz="1400">
              <a:latin typeface="Arial"/>
              <a:cs typeface="Arial"/>
            </a:endParaRPr>
          </a:p>
          <a:p>
            <a:pPr lvl="2" marL="1156335" indent="-229235">
              <a:lnSpc>
                <a:spcPct val="100000"/>
              </a:lnSpc>
              <a:spcBef>
                <a:spcPts val="345"/>
              </a:spcBef>
              <a:buChar char="•"/>
              <a:tabLst>
                <a:tab pos="1156335" algn="l"/>
              </a:tabLst>
            </a:pPr>
            <a:r>
              <a:rPr dirty="0" sz="1400" spc="-50">
                <a:latin typeface="Arial"/>
                <a:cs typeface="Arial"/>
              </a:rPr>
              <a:t>Court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operations</a:t>
            </a:r>
            <a:endParaRPr sz="1400">
              <a:latin typeface="Arial"/>
              <a:cs typeface="Arial"/>
            </a:endParaRPr>
          </a:p>
          <a:p>
            <a:pPr lvl="2" marL="1156335" indent="-229235">
              <a:lnSpc>
                <a:spcPct val="100000"/>
              </a:lnSpc>
              <a:spcBef>
                <a:spcPts val="350"/>
              </a:spcBef>
              <a:buChar char="•"/>
              <a:tabLst>
                <a:tab pos="1156335" algn="l"/>
              </a:tabLst>
            </a:pPr>
            <a:r>
              <a:rPr dirty="0" sz="1400" spc="-80">
                <a:latin typeface="Arial"/>
                <a:cs typeface="Arial"/>
              </a:rPr>
              <a:t>Policies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and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procedures</a:t>
            </a:r>
            <a:endParaRPr sz="1400">
              <a:latin typeface="Arial"/>
              <a:cs typeface="Arial"/>
            </a:endParaRPr>
          </a:p>
          <a:p>
            <a:pPr lvl="2" marL="1156335" indent="-229235">
              <a:lnSpc>
                <a:spcPct val="100000"/>
              </a:lnSpc>
              <a:spcBef>
                <a:spcPts val="345"/>
              </a:spcBef>
              <a:buChar char="•"/>
              <a:tabLst>
                <a:tab pos="1156335" algn="l"/>
              </a:tabLst>
            </a:pPr>
            <a:r>
              <a:rPr dirty="0" sz="1400" spc="-60">
                <a:latin typeface="Arial"/>
                <a:cs typeface="Arial"/>
              </a:rPr>
              <a:t>Community</a:t>
            </a:r>
            <a:r>
              <a:rPr dirty="0" sz="1400" spc="-135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education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on</a:t>
            </a:r>
            <a:r>
              <a:rPr dirty="0" sz="1400" spc="-1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the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purpose</a:t>
            </a:r>
            <a:r>
              <a:rPr dirty="0" sz="1400" spc="-1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1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the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court</a:t>
            </a:r>
            <a:endParaRPr sz="14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275"/>
              </a:spcBef>
              <a:buChar char="•"/>
              <a:tabLst>
                <a:tab pos="698500" algn="l"/>
              </a:tabLst>
            </a:pPr>
            <a:r>
              <a:rPr dirty="0" sz="1400" spc="-95">
                <a:latin typeface="Arial"/>
                <a:cs typeface="Arial"/>
              </a:rPr>
              <a:t>Secure</a:t>
            </a:r>
            <a:r>
              <a:rPr dirty="0" sz="1400" spc="-18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fair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20">
                <a:latin typeface="Arial"/>
                <a:cs typeface="Arial"/>
              </a:rPr>
              <a:t>access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court</a:t>
            </a:r>
            <a:r>
              <a:rPr dirty="0" sz="1400" spc="-17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process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all</a:t>
            </a:r>
            <a:endParaRPr sz="14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698500" algn="l"/>
              </a:tabLst>
            </a:pPr>
            <a:r>
              <a:rPr dirty="0" sz="1400" spc="-65">
                <a:latin typeface="Arial"/>
                <a:cs typeface="Arial"/>
              </a:rPr>
              <a:t>Managing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the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80">
                <a:latin typeface="Arial"/>
                <a:cs typeface="Arial"/>
              </a:rPr>
              <a:t>business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the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court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to:</a:t>
            </a:r>
            <a:endParaRPr sz="1400">
              <a:latin typeface="Arial"/>
              <a:cs typeface="Arial"/>
            </a:endParaRPr>
          </a:p>
          <a:p>
            <a:pPr lvl="2" marL="1156335" indent="-229235">
              <a:lnSpc>
                <a:spcPct val="100000"/>
              </a:lnSpc>
              <a:spcBef>
                <a:spcPts val="350"/>
              </a:spcBef>
              <a:buChar char="•"/>
              <a:tabLst>
                <a:tab pos="1156335" algn="l"/>
              </a:tabLst>
            </a:pPr>
            <a:r>
              <a:rPr dirty="0" sz="1400" spc="-45">
                <a:latin typeface="Arial"/>
                <a:cs typeface="Arial"/>
              </a:rPr>
              <a:t>Promote</a:t>
            </a:r>
            <a:r>
              <a:rPr dirty="0" sz="1400" spc="-1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efficiency</a:t>
            </a:r>
            <a:endParaRPr sz="1400">
              <a:latin typeface="Arial"/>
              <a:cs typeface="Arial"/>
            </a:endParaRPr>
          </a:p>
          <a:p>
            <a:pPr lvl="2" marL="1156335" indent="-229235">
              <a:lnSpc>
                <a:spcPct val="100000"/>
              </a:lnSpc>
              <a:spcBef>
                <a:spcPts val="350"/>
              </a:spcBef>
              <a:buChar char="•"/>
              <a:tabLst>
                <a:tab pos="1156335" algn="l"/>
              </a:tabLst>
            </a:pPr>
            <a:r>
              <a:rPr dirty="0" sz="1400" spc="-55">
                <a:latin typeface="Arial"/>
                <a:cs typeface="Arial"/>
              </a:rPr>
              <a:t>Provide</a:t>
            </a:r>
            <a:r>
              <a:rPr dirty="0" sz="1400" spc="-1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transparency</a:t>
            </a:r>
            <a:endParaRPr sz="1400">
              <a:latin typeface="Arial"/>
              <a:cs typeface="Arial"/>
            </a:endParaRPr>
          </a:p>
          <a:p>
            <a:pPr lvl="2" marL="1156335" indent="-229235">
              <a:lnSpc>
                <a:spcPct val="100000"/>
              </a:lnSpc>
              <a:spcBef>
                <a:spcPts val="345"/>
              </a:spcBef>
              <a:buChar char="•"/>
              <a:tabLst>
                <a:tab pos="1156335" algn="l"/>
              </a:tabLst>
            </a:pPr>
            <a:r>
              <a:rPr dirty="0" sz="1400" spc="-55">
                <a:latin typeface="Arial"/>
                <a:cs typeface="Arial"/>
              </a:rPr>
              <a:t>Deliver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the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fair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and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timely</a:t>
            </a:r>
            <a:r>
              <a:rPr dirty="0" sz="1400" spc="-40">
                <a:latin typeface="Arial"/>
                <a:cs typeface="Arial"/>
              </a:rPr>
              <a:t> disposition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 spc="-125">
                <a:latin typeface="Arial"/>
                <a:cs typeface="Arial"/>
              </a:rPr>
              <a:t>cases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filed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344" y="720724"/>
            <a:ext cx="4610100" cy="1301750"/>
          </a:xfrm>
          <a:prstGeom prst="rect"/>
        </p:spPr>
        <p:txBody>
          <a:bodyPr wrap="square" lIns="0" tIns="94615" rIns="0" bIns="0" rtlCol="0" vert="horz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dirty="0" sz="4400" spc="-170"/>
              <a:t>Court</a:t>
            </a:r>
            <a:r>
              <a:rPr dirty="0" sz="4400" spc="-310"/>
              <a:t> </a:t>
            </a:r>
            <a:r>
              <a:rPr dirty="0" sz="4400" spc="-254"/>
              <a:t>Managers</a:t>
            </a:r>
            <a:r>
              <a:rPr dirty="0" sz="4400" spc="-345"/>
              <a:t> </a:t>
            </a:r>
            <a:r>
              <a:rPr dirty="0" sz="4400" spc="-175"/>
              <a:t>and </a:t>
            </a:r>
            <a:r>
              <a:rPr dirty="0" sz="4400" spc="-265"/>
              <a:t>Leadership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728344" y="2326068"/>
            <a:ext cx="4713605" cy="3630929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25"/>
              </a:spcBef>
              <a:buChar char="•"/>
              <a:tabLst>
                <a:tab pos="240665" algn="l"/>
              </a:tabLst>
            </a:pPr>
            <a:r>
              <a:rPr dirty="0" sz="2400" spc="-130">
                <a:latin typeface="Arial"/>
                <a:cs typeface="Arial"/>
              </a:rPr>
              <a:t>Provide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long-</a:t>
            </a:r>
            <a:r>
              <a:rPr dirty="0" sz="2400" spc="-25">
                <a:latin typeface="Arial"/>
                <a:cs typeface="Arial"/>
              </a:rPr>
              <a:t>term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thinking</a:t>
            </a:r>
            <a:endParaRPr sz="2400">
              <a:latin typeface="Arial"/>
              <a:cs typeface="Arial"/>
            </a:endParaRPr>
          </a:p>
          <a:p>
            <a:pPr marL="240665" marR="86360" indent="-228600">
              <a:lnSpc>
                <a:spcPct val="90000"/>
              </a:lnSpc>
              <a:spcBef>
                <a:spcPts val="1010"/>
              </a:spcBef>
              <a:buChar char="•"/>
              <a:tabLst>
                <a:tab pos="240665" algn="l"/>
              </a:tabLst>
            </a:pPr>
            <a:r>
              <a:rPr dirty="0" sz="2400" spc="-250">
                <a:latin typeface="Arial"/>
                <a:cs typeface="Arial"/>
              </a:rPr>
              <a:t>Be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aware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changes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occurring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on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a </a:t>
            </a:r>
            <a:r>
              <a:rPr dirty="0" sz="2400" spc="-95">
                <a:latin typeface="Arial"/>
                <a:cs typeface="Arial"/>
              </a:rPr>
              <a:t>local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or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national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level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that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may </a:t>
            </a:r>
            <a:r>
              <a:rPr dirty="0" sz="2400" spc="-55">
                <a:latin typeface="Arial"/>
                <a:cs typeface="Arial"/>
              </a:rPr>
              <a:t>affect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the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Court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ts val="2755"/>
              </a:lnSpc>
              <a:spcBef>
                <a:spcPts val="725"/>
              </a:spcBef>
              <a:buChar char="•"/>
              <a:tabLst>
                <a:tab pos="240665" algn="l"/>
              </a:tabLst>
            </a:pPr>
            <a:r>
              <a:rPr dirty="0" sz="2400" spc="-250">
                <a:latin typeface="Arial"/>
                <a:cs typeface="Arial"/>
              </a:rPr>
              <a:t>Be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able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diagnose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problems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at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240665">
              <a:lnSpc>
                <a:spcPts val="2755"/>
              </a:lnSpc>
            </a:pPr>
            <a:r>
              <a:rPr dirty="0" sz="2400" spc="-10">
                <a:latin typeface="Arial"/>
                <a:cs typeface="Arial"/>
              </a:rPr>
              <a:t>Court</a:t>
            </a:r>
            <a:endParaRPr sz="2400">
              <a:latin typeface="Arial"/>
              <a:cs typeface="Arial"/>
            </a:endParaRPr>
          </a:p>
          <a:p>
            <a:pPr marL="240665" marR="186690" indent="-228600">
              <a:lnSpc>
                <a:spcPts val="2630"/>
              </a:lnSpc>
              <a:spcBef>
                <a:spcPts val="944"/>
              </a:spcBef>
              <a:buChar char="•"/>
              <a:tabLst>
                <a:tab pos="240665" algn="l"/>
              </a:tabLst>
            </a:pPr>
            <a:r>
              <a:rPr dirty="0" sz="2400" spc="-235">
                <a:latin typeface="Arial"/>
                <a:cs typeface="Arial"/>
              </a:rPr>
              <a:t>Possess </a:t>
            </a:r>
            <a:r>
              <a:rPr dirty="0" sz="2400" spc="-70">
                <a:latin typeface="Arial"/>
                <a:cs typeface="Arial"/>
              </a:rPr>
              <a:t>skill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in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analysis</a:t>
            </a:r>
            <a:r>
              <a:rPr dirty="0" sz="2400">
                <a:latin typeface="Arial"/>
                <a:cs typeface="Arial"/>
              </a:rPr>
              <a:t> of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data</a:t>
            </a:r>
            <a:r>
              <a:rPr dirty="0" sz="2400" spc="-21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and </a:t>
            </a:r>
            <a:r>
              <a:rPr dirty="0" sz="2400" spc="-10">
                <a:latin typeface="Arial"/>
                <a:cs typeface="Arial"/>
              </a:rPr>
              <a:t>trends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Char char="•"/>
              <a:tabLst>
                <a:tab pos="240665" algn="l"/>
              </a:tabLst>
            </a:pPr>
            <a:r>
              <a:rPr dirty="0" sz="2400" spc="-250">
                <a:latin typeface="Arial"/>
                <a:cs typeface="Arial"/>
              </a:rPr>
              <a:t>Be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an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inspiration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for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your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staff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400720" y="1561152"/>
            <a:ext cx="3103880" cy="2169160"/>
            <a:chOff x="7400720" y="1561152"/>
            <a:chExt cx="3103880" cy="2169160"/>
          </a:xfrm>
        </p:grpSpPr>
        <p:sp>
          <p:nvSpPr>
            <p:cNvPr id="5" name="object 5" descr=""/>
            <p:cNvSpPr/>
            <p:nvPr/>
          </p:nvSpPr>
          <p:spPr>
            <a:xfrm>
              <a:off x="7423792" y="1584224"/>
              <a:ext cx="3057525" cy="2122805"/>
            </a:xfrm>
            <a:custGeom>
              <a:avLst/>
              <a:gdLst/>
              <a:ahLst/>
              <a:cxnLst/>
              <a:rect l="l" t="t" r="r" b="b"/>
              <a:pathLst>
                <a:path w="3057525" h="2122804">
                  <a:moveTo>
                    <a:pt x="3057437" y="507571"/>
                  </a:moveTo>
                  <a:lnTo>
                    <a:pt x="290726" y="507571"/>
                  </a:lnTo>
                  <a:lnTo>
                    <a:pt x="246205" y="514437"/>
                  </a:lnTo>
                  <a:lnTo>
                    <a:pt x="208108" y="533706"/>
                  </a:lnTo>
                  <a:lnTo>
                    <a:pt x="178427" y="563385"/>
                  </a:lnTo>
                  <a:lnTo>
                    <a:pt x="159157" y="601481"/>
                  </a:lnTo>
                  <a:lnTo>
                    <a:pt x="152291" y="645999"/>
                  </a:lnTo>
                  <a:lnTo>
                    <a:pt x="160510" y="692863"/>
                  </a:lnTo>
                  <a:lnTo>
                    <a:pt x="183439" y="733671"/>
                  </a:lnTo>
                  <a:lnTo>
                    <a:pt x="218480" y="764096"/>
                  </a:lnTo>
                  <a:lnTo>
                    <a:pt x="263039" y="779814"/>
                  </a:lnTo>
                  <a:lnTo>
                    <a:pt x="0" y="2122571"/>
                  </a:lnTo>
                  <a:lnTo>
                    <a:pt x="189207" y="2122571"/>
                  </a:lnTo>
                  <a:lnTo>
                    <a:pt x="392246" y="1070514"/>
                  </a:lnTo>
                  <a:lnTo>
                    <a:pt x="579627" y="1070514"/>
                  </a:lnTo>
                  <a:lnTo>
                    <a:pt x="507609" y="784428"/>
                  </a:lnTo>
                  <a:lnTo>
                    <a:pt x="2780578" y="784428"/>
                  </a:lnTo>
                  <a:lnTo>
                    <a:pt x="2826721" y="738285"/>
                  </a:lnTo>
                  <a:lnTo>
                    <a:pt x="1721227" y="738285"/>
                  </a:lnTo>
                  <a:lnTo>
                    <a:pt x="1656047" y="711176"/>
                  </a:lnTo>
                  <a:lnTo>
                    <a:pt x="1628937" y="645999"/>
                  </a:lnTo>
                  <a:lnTo>
                    <a:pt x="1636219" y="610167"/>
                  </a:lnTo>
                  <a:lnTo>
                    <a:pt x="1656047" y="580823"/>
                  </a:lnTo>
                  <a:lnTo>
                    <a:pt x="1685392" y="560996"/>
                  </a:lnTo>
                  <a:lnTo>
                    <a:pt x="1721227" y="553714"/>
                  </a:lnTo>
                  <a:lnTo>
                    <a:pt x="3011294" y="553714"/>
                  </a:lnTo>
                  <a:lnTo>
                    <a:pt x="3057437" y="507571"/>
                  </a:lnTo>
                  <a:close/>
                </a:path>
                <a:path w="3057525" h="2122804">
                  <a:moveTo>
                    <a:pt x="579627" y="1070514"/>
                  </a:moveTo>
                  <a:lnTo>
                    <a:pt x="392246" y="1070514"/>
                  </a:lnTo>
                  <a:lnTo>
                    <a:pt x="655273" y="2122571"/>
                  </a:lnTo>
                  <a:lnTo>
                    <a:pt x="844469" y="2122571"/>
                  </a:lnTo>
                  <a:lnTo>
                    <a:pt x="579627" y="1070514"/>
                  </a:lnTo>
                  <a:close/>
                </a:path>
                <a:path w="3057525" h="2122804">
                  <a:moveTo>
                    <a:pt x="1961182" y="784428"/>
                  </a:moveTo>
                  <a:lnTo>
                    <a:pt x="1476657" y="784428"/>
                  </a:lnTo>
                  <a:lnTo>
                    <a:pt x="1496413" y="814565"/>
                  </a:lnTo>
                  <a:lnTo>
                    <a:pt x="1520495" y="842107"/>
                  </a:lnTo>
                  <a:lnTo>
                    <a:pt x="1548038" y="866187"/>
                  </a:lnTo>
                  <a:lnTo>
                    <a:pt x="1578177" y="885942"/>
                  </a:lnTo>
                  <a:lnTo>
                    <a:pt x="1578177" y="1986820"/>
                  </a:lnTo>
                  <a:lnTo>
                    <a:pt x="1859663" y="1705337"/>
                  </a:lnTo>
                  <a:lnTo>
                    <a:pt x="1859663" y="885942"/>
                  </a:lnTo>
                  <a:lnTo>
                    <a:pt x="1889801" y="866187"/>
                  </a:lnTo>
                  <a:lnTo>
                    <a:pt x="1917344" y="842107"/>
                  </a:lnTo>
                  <a:lnTo>
                    <a:pt x="1941426" y="814565"/>
                  </a:lnTo>
                  <a:lnTo>
                    <a:pt x="1961182" y="784428"/>
                  </a:lnTo>
                  <a:close/>
                </a:path>
                <a:path w="3057525" h="2122804">
                  <a:moveTo>
                    <a:pt x="3011294" y="553714"/>
                  </a:moveTo>
                  <a:lnTo>
                    <a:pt x="1721227" y="553714"/>
                  </a:lnTo>
                  <a:lnTo>
                    <a:pt x="1757062" y="560996"/>
                  </a:lnTo>
                  <a:lnTo>
                    <a:pt x="1786407" y="580823"/>
                  </a:lnTo>
                  <a:lnTo>
                    <a:pt x="1806235" y="610167"/>
                  </a:lnTo>
                  <a:lnTo>
                    <a:pt x="1813517" y="645999"/>
                  </a:lnTo>
                  <a:lnTo>
                    <a:pt x="1806235" y="681832"/>
                  </a:lnTo>
                  <a:lnTo>
                    <a:pt x="1786407" y="711176"/>
                  </a:lnTo>
                  <a:lnTo>
                    <a:pt x="1757062" y="731003"/>
                  </a:lnTo>
                  <a:lnTo>
                    <a:pt x="1721227" y="738285"/>
                  </a:lnTo>
                  <a:lnTo>
                    <a:pt x="2826721" y="738285"/>
                  </a:lnTo>
                  <a:lnTo>
                    <a:pt x="3011294" y="553714"/>
                  </a:lnTo>
                  <a:close/>
                </a:path>
                <a:path w="3057525" h="2122804">
                  <a:moveTo>
                    <a:pt x="1721227" y="0"/>
                  </a:moveTo>
                  <a:lnTo>
                    <a:pt x="1676706" y="6866"/>
                  </a:lnTo>
                  <a:lnTo>
                    <a:pt x="1638608" y="26135"/>
                  </a:lnTo>
                  <a:lnTo>
                    <a:pt x="1608928" y="55814"/>
                  </a:lnTo>
                  <a:lnTo>
                    <a:pt x="1589658" y="93909"/>
                  </a:lnTo>
                  <a:lnTo>
                    <a:pt x="1582791" y="138428"/>
                  </a:lnTo>
                  <a:lnTo>
                    <a:pt x="1582791" y="406057"/>
                  </a:lnTo>
                  <a:lnTo>
                    <a:pt x="1552653" y="425812"/>
                  </a:lnTo>
                  <a:lnTo>
                    <a:pt x="1525110" y="449892"/>
                  </a:lnTo>
                  <a:lnTo>
                    <a:pt x="1501028" y="477434"/>
                  </a:lnTo>
                  <a:lnTo>
                    <a:pt x="1481272" y="507571"/>
                  </a:lnTo>
                  <a:lnTo>
                    <a:pt x="1961182" y="507571"/>
                  </a:lnTo>
                  <a:lnTo>
                    <a:pt x="1941426" y="477434"/>
                  </a:lnTo>
                  <a:lnTo>
                    <a:pt x="1917344" y="449892"/>
                  </a:lnTo>
                  <a:lnTo>
                    <a:pt x="1889801" y="425812"/>
                  </a:lnTo>
                  <a:lnTo>
                    <a:pt x="1859662" y="406057"/>
                  </a:lnTo>
                  <a:lnTo>
                    <a:pt x="1859662" y="138428"/>
                  </a:lnTo>
                  <a:lnTo>
                    <a:pt x="1852796" y="93909"/>
                  </a:lnTo>
                  <a:lnTo>
                    <a:pt x="1833526" y="55814"/>
                  </a:lnTo>
                  <a:lnTo>
                    <a:pt x="1803845" y="26135"/>
                  </a:lnTo>
                  <a:lnTo>
                    <a:pt x="1765748" y="6866"/>
                  </a:lnTo>
                  <a:lnTo>
                    <a:pt x="1721227" y="0"/>
                  </a:lnTo>
                  <a:close/>
                </a:path>
              </a:pathLst>
            </a:custGeom>
            <a:solidFill>
              <a:srgbClr val="1D9A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29657" y="2114867"/>
              <a:ext cx="230724" cy="23071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423792" y="1584224"/>
              <a:ext cx="3057525" cy="2122805"/>
            </a:xfrm>
            <a:custGeom>
              <a:avLst/>
              <a:gdLst/>
              <a:ahLst/>
              <a:cxnLst/>
              <a:rect l="l" t="t" r="r" b="b"/>
              <a:pathLst>
                <a:path w="3057525" h="2122804">
                  <a:moveTo>
                    <a:pt x="1859663" y="1705337"/>
                  </a:moveTo>
                  <a:lnTo>
                    <a:pt x="1859663" y="885942"/>
                  </a:lnTo>
                  <a:lnTo>
                    <a:pt x="1889801" y="866187"/>
                  </a:lnTo>
                  <a:lnTo>
                    <a:pt x="1917344" y="842107"/>
                  </a:lnTo>
                  <a:lnTo>
                    <a:pt x="1941426" y="814565"/>
                  </a:lnTo>
                  <a:lnTo>
                    <a:pt x="1961182" y="784428"/>
                  </a:lnTo>
                  <a:lnTo>
                    <a:pt x="2780578" y="784428"/>
                  </a:lnTo>
                </a:path>
                <a:path w="3057525" h="2122804">
                  <a:moveTo>
                    <a:pt x="3057437" y="507571"/>
                  </a:moveTo>
                  <a:lnTo>
                    <a:pt x="1961182" y="507571"/>
                  </a:lnTo>
                  <a:lnTo>
                    <a:pt x="1941426" y="477434"/>
                  </a:lnTo>
                  <a:lnTo>
                    <a:pt x="1917344" y="449892"/>
                  </a:lnTo>
                  <a:lnTo>
                    <a:pt x="1889801" y="425812"/>
                  </a:lnTo>
                  <a:lnTo>
                    <a:pt x="1859662" y="406057"/>
                  </a:lnTo>
                  <a:lnTo>
                    <a:pt x="1859662" y="138428"/>
                  </a:lnTo>
                  <a:lnTo>
                    <a:pt x="1852796" y="93909"/>
                  </a:lnTo>
                  <a:lnTo>
                    <a:pt x="1833526" y="55814"/>
                  </a:lnTo>
                  <a:lnTo>
                    <a:pt x="1803845" y="26135"/>
                  </a:lnTo>
                  <a:lnTo>
                    <a:pt x="1765748" y="6866"/>
                  </a:lnTo>
                  <a:lnTo>
                    <a:pt x="1721227" y="0"/>
                  </a:lnTo>
                  <a:lnTo>
                    <a:pt x="1676706" y="6866"/>
                  </a:lnTo>
                  <a:lnTo>
                    <a:pt x="1638609" y="26135"/>
                  </a:lnTo>
                  <a:lnTo>
                    <a:pt x="1608928" y="55814"/>
                  </a:lnTo>
                  <a:lnTo>
                    <a:pt x="1589658" y="93909"/>
                  </a:lnTo>
                  <a:lnTo>
                    <a:pt x="1582791" y="138428"/>
                  </a:lnTo>
                  <a:lnTo>
                    <a:pt x="1582791" y="406057"/>
                  </a:lnTo>
                  <a:lnTo>
                    <a:pt x="1552653" y="425812"/>
                  </a:lnTo>
                  <a:lnTo>
                    <a:pt x="1525110" y="449892"/>
                  </a:lnTo>
                  <a:lnTo>
                    <a:pt x="1501028" y="477434"/>
                  </a:lnTo>
                  <a:lnTo>
                    <a:pt x="1481272" y="507571"/>
                  </a:lnTo>
                  <a:lnTo>
                    <a:pt x="290726" y="507571"/>
                  </a:lnTo>
                  <a:lnTo>
                    <a:pt x="246205" y="514437"/>
                  </a:lnTo>
                  <a:lnTo>
                    <a:pt x="208108" y="533706"/>
                  </a:lnTo>
                  <a:lnTo>
                    <a:pt x="178427" y="563385"/>
                  </a:lnTo>
                  <a:lnTo>
                    <a:pt x="159157" y="601481"/>
                  </a:lnTo>
                  <a:lnTo>
                    <a:pt x="152291" y="645999"/>
                  </a:lnTo>
                  <a:lnTo>
                    <a:pt x="160510" y="692863"/>
                  </a:lnTo>
                  <a:lnTo>
                    <a:pt x="183439" y="733671"/>
                  </a:lnTo>
                  <a:lnTo>
                    <a:pt x="218480" y="764096"/>
                  </a:lnTo>
                  <a:lnTo>
                    <a:pt x="263039" y="779814"/>
                  </a:lnTo>
                  <a:lnTo>
                    <a:pt x="0" y="2122571"/>
                  </a:lnTo>
                  <a:lnTo>
                    <a:pt x="189207" y="2122571"/>
                  </a:lnTo>
                  <a:lnTo>
                    <a:pt x="392246" y="1070514"/>
                  </a:lnTo>
                  <a:lnTo>
                    <a:pt x="655273" y="2122571"/>
                  </a:lnTo>
                  <a:lnTo>
                    <a:pt x="844469" y="2122571"/>
                  </a:lnTo>
                  <a:lnTo>
                    <a:pt x="507609" y="784428"/>
                  </a:lnTo>
                  <a:lnTo>
                    <a:pt x="1476658" y="784428"/>
                  </a:lnTo>
                  <a:lnTo>
                    <a:pt x="1496413" y="814565"/>
                  </a:lnTo>
                  <a:lnTo>
                    <a:pt x="1520495" y="842107"/>
                  </a:lnTo>
                  <a:lnTo>
                    <a:pt x="1548038" y="866187"/>
                  </a:lnTo>
                  <a:lnTo>
                    <a:pt x="1578177" y="885942"/>
                  </a:lnTo>
                  <a:lnTo>
                    <a:pt x="1578177" y="1986820"/>
                  </a:lnTo>
                </a:path>
              </a:pathLst>
            </a:custGeom>
            <a:ln w="46144">
              <a:solidFill>
                <a:srgbClr val="1D9A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7276128" y="3822153"/>
            <a:ext cx="1153795" cy="323215"/>
            <a:chOff x="7276128" y="3822153"/>
            <a:chExt cx="1153795" cy="323215"/>
          </a:xfrm>
        </p:grpSpPr>
        <p:sp>
          <p:nvSpPr>
            <p:cNvPr id="9" name="object 9" descr=""/>
            <p:cNvSpPr/>
            <p:nvPr/>
          </p:nvSpPr>
          <p:spPr>
            <a:xfrm>
              <a:off x="7299200" y="3845224"/>
              <a:ext cx="1108075" cy="276860"/>
            </a:xfrm>
            <a:custGeom>
              <a:avLst/>
              <a:gdLst/>
              <a:ahLst/>
              <a:cxnLst/>
              <a:rect l="l" t="t" r="r" b="b"/>
              <a:pathLst>
                <a:path w="1108075" h="276860">
                  <a:moveTo>
                    <a:pt x="1107496" y="0"/>
                  </a:moveTo>
                  <a:lnTo>
                    <a:pt x="0" y="0"/>
                  </a:lnTo>
                  <a:lnTo>
                    <a:pt x="3743" y="32170"/>
                  </a:lnTo>
                  <a:lnTo>
                    <a:pt x="14691" y="63281"/>
                  </a:lnTo>
                  <a:lnTo>
                    <a:pt x="56506" y="121478"/>
                  </a:lnTo>
                  <a:lnTo>
                    <a:pt x="86525" y="148139"/>
                  </a:lnTo>
                  <a:lnTo>
                    <a:pt x="122054" y="172894"/>
                  </a:lnTo>
                  <a:lnTo>
                    <a:pt x="162667" y="195530"/>
                  </a:lnTo>
                  <a:lnTo>
                    <a:pt x="207943" y="215835"/>
                  </a:lnTo>
                  <a:lnTo>
                    <a:pt x="257456" y="233598"/>
                  </a:lnTo>
                  <a:lnTo>
                    <a:pt x="310783" y="248606"/>
                  </a:lnTo>
                  <a:lnTo>
                    <a:pt x="367500" y="260648"/>
                  </a:lnTo>
                  <a:lnTo>
                    <a:pt x="427184" y="269511"/>
                  </a:lnTo>
                  <a:lnTo>
                    <a:pt x="489410" y="274985"/>
                  </a:lnTo>
                  <a:lnTo>
                    <a:pt x="553754" y="276857"/>
                  </a:lnTo>
                  <a:lnTo>
                    <a:pt x="618098" y="274985"/>
                  </a:lnTo>
                  <a:lnTo>
                    <a:pt x="680324" y="269512"/>
                  </a:lnTo>
                  <a:lnTo>
                    <a:pt x="740006" y="260648"/>
                  </a:lnTo>
                  <a:lnTo>
                    <a:pt x="796723" y="248606"/>
                  </a:lnTo>
                  <a:lnTo>
                    <a:pt x="850049" y="233598"/>
                  </a:lnTo>
                  <a:lnTo>
                    <a:pt x="899560" y="215835"/>
                  </a:lnTo>
                  <a:lnTo>
                    <a:pt x="944834" y="195530"/>
                  </a:lnTo>
                  <a:lnTo>
                    <a:pt x="985447" y="172894"/>
                  </a:lnTo>
                  <a:lnTo>
                    <a:pt x="1020974" y="148139"/>
                  </a:lnTo>
                  <a:lnTo>
                    <a:pt x="1050992" y="121478"/>
                  </a:lnTo>
                  <a:lnTo>
                    <a:pt x="1092805" y="63281"/>
                  </a:lnTo>
                  <a:lnTo>
                    <a:pt x="1107496" y="0"/>
                  </a:lnTo>
                  <a:close/>
                </a:path>
              </a:pathLst>
            </a:custGeom>
            <a:solidFill>
              <a:srgbClr val="1D9A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299200" y="3845224"/>
              <a:ext cx="1108075" cy="276860"/>
            </a:xfrm>
            <a:custGeom>
              <a:avLst/>
              <a:gdLst/>
              <a:ahLst/>
              <a:cxnLst/>
              <a:rect l="l" t="t" r="r" b="b"/>
              <a:pathLst>
                <a:path w="1108075" h="276860">
                  <a:moveTo>
                    <a:pt x="1107496" y="0"/>
                  </a:moveTo>
                  <a:lnTo>
                    <a:pt x="0" y="0"/>
                  </a:lnTo>
                  <a:lnTo>
                    <a:pt x="3743" y="32170"/>
                  </a:lnTo>
                  <a:lnTo>
                    <a:pt x="14691" y="63281"/>
                  </a:lnTo>
                  <a:lnTo>
                    <a:pt x="56506" y="121478"/>
                  </a:lnTo>
                  <a:lnTo>
                    <a:pt x="86525" y="148139"/>
                  </a:lnTo>
                  <a:lnTo>
                    <a:pt x="122054" y="172894"/>
                  </a:lnTo>
                  <a:lnTo>
                    <a:pt x="162667" y="195530"/>
                  </a:lnTo>
                  <a:lnTo>
                    <a:pt x="207943" y="215835"/>
                  </a:lnTo>
                  <a:lnTo>
                    <a:pt x="257456" y="233598"/>
                  </a:lnTo>
                  <a:lnTo>
                    <a:pt x="310783" y="248606"/>
                  </a:lnTo>
                  <a:lnTo>
                    <a:pt x="367500" y="260648"/>
                  </a:lnTo>
                  <a:lnTo>
                    <a:pt x="427184" y="269511"/>
                  </a:lnTo>
                  <a:lnTo>
                    <a:pt x="489410" y="274985"/>
                  </a:lnTo>
                  <a:lnTo>
                    <a:pt x="553754" y="276857"/>
                  </a:lnTo>
                  <a:lnTo>
                    <a:pt x="618098" y="274985"/>
                  </a:lnTo>
                  <a:lnTo>
                    <a:pt x="680324" y="269512"/>
                  </a:lnTo>
                  <a:lnTo>
                    <a:pt x="740006" y="260648"/>
                  </a:lnTo>
                  <a:lnTo>
                    <a:pt x="796723" y="248606"/>
                  </a:lnTo>
                  <a:lnTo>
                    <a:pt x="850049" y="233598"/>
                  </a:lnTo>
                  <a:lnTo>
                    <a:pt x="899560" y="215835"/>
                  </a:lnTo>
                  <a:lnTo>
                    <a:pt x="944834" y="195530"/>
                  </a:lnTo>
                  <a:lnTo>
                    <a:pt x="985447" y="172894"/>
                  </a:lnTo>
                  <a:lnTo>
                    <a:pt x="1020974" y="148139"/>
                  </a:lnTo>
                  <a:lnTo>
                    <a:pt x="1050992" y="121478"/>
                  </a:lnTo>
                  <a:lnTo>
                    <a:pt x="1092805" y="63281"/>
                  </a:lnTo>
                  <a:lnTo>
                    <a:pt x="1107496" y="0"/>
                  </a:lnTo>
                </a:path>
              </a:pathLst>
            </a:custGeom>
            <a:ln w="46142">
              <a:solidFill>
                <a:srgbClr val="1D9A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375" y="1096644"/>
            <a:ext cx="4417695" cy="1833880"/>
          </a:xfrm>
          <a:prstGeom prst="rect"/>
        </p:spPr>
        <p:txBody>
          <a:bodyPr wrap="square" lIns="0" tIns="65405" rIns="0" bIns="0" rtlCol="0" vert="horz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515"/>
              </a:spcBef>
            </a:pPr>
            <a:r>
              <a:rPr dirty="0" sz="3200" spc="-150"/>
              <a:t>Foundational</a:t>
            </a:r>
            <a:r>
              <a:rPr dirty="0" sz="3200" spc="-30"/>
              <a:t> </a:t>
            </a:r>
            <a:r>
              <a:rPr dirty="0" sz="3200" spc="-100"/>
              <a:t>Standards: </a:t>
            </a:r>
            <a:r>
              <a:rPr dirty="0" sz="3200" spc="-245"/>
              <a:t>Core</a:t>
            </a:r>
            <a:r>
              <a:rPr dirty="0" sz="3200" spc="-145"/>
              <a:t> </a:t>
            </a:r>
            <a:r>
              <a:rPr dirty="0" sz="3200" spc="-190"/>
              <a:t>Competencies</a:t>
            </a:r>
            <a:r>
              <a:rPr dirty="0" sz="3200" spc="-100"/>
              <a:t> </a:t>
            </a:r>
            <a:r>
              <a:rPr dirty="0" sz="3200" spc="-20"/>
              <a:t>from </a:t>
            </a:r>
            <a:r>
              <a:rPr dirty="0" sz="3200" spc="-60"/>
              <a:t>the</a:t>
            </a:r>
            <a:r>
              <a:rPr dirty="0" sz="3200" spc="-114"/>
              <a:t> </a:t>
            </a:r>
            <a:r>
              <a:rPr dirty="0" sz="3200" spc="-135"/>
              <a:t>National</a:t>
            </a:r>
            <a:r>
              <a:rPr dirty="0" sz="3200" spc="-45"/>
              <a:t> </a:t>
            </a:r>
            <a:r>
              <a:rPr dirty="0" sz="3200" spc="-180"/>
              <a:t>Association</a:t>
            </a:r>
            <a:r>
              <a:rPr dirty="0" sz="3200" spc="-35"/>
              <a:t> </a:t>
            </a:r>
            <a:r>
              <a:rPr dirty="0" sz="3200" spc="-25"/>
              <a:t>of </a:t>
            </a:r>
            <a:r>
              <a:rPr dirty="0" sz="3200" spc="-140"/>
              <a:t>Court</a:t>
            </a:r>
            <a:r>
              <a:rPr dirty="0" sz="3200" spc="-105"/>
              <a:t> </a:t>
            </a:r>
            <a:r>
              <a:rPr dirty="0" sz="3200" spc="-200"/>
              <a:t>Managers</a:t>
            </a:r>
            <a:r>
              <a:rPr dirty="0" sz="3200" spc="-150"/>
              <a:t> </a:t>
            </a:r>
            <a:r>
              <a:rPr dirty="0" sz="3200" spc="-60"/>
              <a:t>(NACM)</a:t>
            </a:r>
            <a:endParaRPr sz="3200"/>
          </a:p>
        </p:txBody>
      </p:sp>
      <p:sp>
        <p:nvSpPr>
          <p:cNvPr id="3" name="object 3" descr=""/>
          <p:cNvSpPr/>
          <p:nvPr/>
        </p:nvSpPr>
        <p:spPr>
          <a:xfrm>
            <a:off x="866775" y="866775"/>
            <a:ext cx="737235" cy="0"/>
          </a:xfrm>
          <a:custGeom>
            <a:avLst/>
            <a:gdLst/>
            <a:ahLst/>
            <a:cxnLst/>
            <a:rect l="l" t="t" r="r" b="b"/>
            <a:pathLst>
              <a:path w="737235" h="0">
                <a:moveTo>
                  <a:pt x="0" y="0"/>
                </a:moveTo>
                <a:lnTo>
                  <a:pt x="736981" y="0"/>
                </a:lnTo>
              </a:path>
            </a:pathLst>
          </a:custGeom>
          <a:ln w="57150">
            <a:solidFill>
              <a:srgbClr val="1D6E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544944" y="1385252"/>
            <a:ext cx="74993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Char char="•"/>
              <a:tabLst>
                <a:tab pos="241300" algn="l"/>
              </a:tabLst>
            </a:pPr>
            <a:r>
              <a:rPr dirty="0" sz="1550" spc="-50">
                <a:latin typeface="Arial"/>
                <a:cs typeface="Arial"/>
              </a:rPr>
              <a:t>Vision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002526" y="1625536"/>
            <a:ext cx="1725295" cy="87503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4"/>
              </a:spcBef>
              <a:buChar char="•"/>
              <a:tabLst>
                <a:tab pos="241300" algn="l"/>
              </a:tabLst>
            </a:pPr>
            <a:r>
              <a:rPr dirty="0" sz="1550" spc="-10">
                <a:latin typeface="Arial"/>
                <a:cs typeface="Arial"/>
              </a:rPr>
              <a:t>Leadership</a:t>
            </a:r>
            <a:endParaRPr sz="15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Char char="•"/>
              <a:tabLst>
                <a:tab pos="241300" algn="l"/>
              </a:tabLst>
            </a:pPr>
            <a:r>
              <a:rPr dirty="0" sz="1550" spc="-70">
                <a:latin typeface="Arial"/>
                <a:cs typeface="Arial"/>
              </a:rPr>
              <a:t>Strategic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 spc="-50">
                <a:latin typeface="Arial"/>
                <a:cs typeface="Arial"/>
              </a:rPr>
              <a:t>Planning</a:t>
            </a:r>
            <a:endParaRPr sz="15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Char char="•"/>
              <a:tabLst>
                <a:tab pos="241300" algn="l"/>
              </a:tabLst>
            </a:pPr>
            <a:r>
              <a:rPr dirty="0" sz="1550" spc="-50">
                <a:latin typeface="Arial"/>
                <a:cs typeface="Arial"/>
              </a:rPr>
              <a:t>Court</a:t>
            </a:r>
            <a:r>
              <a:rPr dirty="0" sz="1550" spc="-25">
                <a:latin typeface="Arial"/>
                <a:cs typeface="Arial"/>
              </a:rPr>
              <a:t> </a:t>
            </a:r>
            <a:r>
              <a:rPr dirty="0" sz="1550" spc="-85">
                <a:latin typeface="Arial"/>
                <a:cs typeface="Arial"/>
              </a:rPr>
              <a:t>Governance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44944" y="2520378"/>
            <a:ext cx="96393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Char char="•"/>
              <a:tabLst>
                <a:tab pos="241300" algn="l"/>
              </a:tabLst>
            </a:pPr>
            <a:r>
              <a:rPr dirty="0" sz="1550" spc="-40">
                <a:latin typeface="Arial"/>
                <a:cs typeface="Arial"/>
              </a:rPr>
              <a:t>Principle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544944" y="2770314"/>
            <a:ext cx="3839210" cy="313499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698500" indent="-228600">
              <a:lnSpc>
                <a:spcPct val="100000"/>
              </a:lnSpc>
              <a:spcBef>
                <a:spcPts val="409"/>
              </a:spcBef>
              <a:buChar char="•"/>
              <a:tabLst>
                <a:tab pos="698500" algn="l"/>
              </a:tabLst>
            </a:pPr>
            <a:r>
              <a:rPr dirty="0" sz="1550" spc="-70">
                <a:latin typeface="Arial"/>
                <a:cs typeface="Arial"/>
              </a:rPr>
              <a:t>Public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 spc="-75">
                <a:latin typeface="Arial"/>
                <a:cs typeface="Arial"/>
              </a:rPr>
              <a:t>Trust</a:t>
            </a:r>
            <a:r>
              <a:rPr dirty="0" sz="1550" spc="30">
                <a:latin typeface="Arial"/>
                <a:cs typeface="Arial"/>
              </a:rPr>
              <a:t> </a:t>
            </a:r>
            <a:r>
              <a:rPr dirty="0" sz="1550" spc="-75">
                <a:latin typeface="Arial"/>
                <a:cs typeface="Arial"/>
              </a:rPr>
              <a:t>and</a:t>
            </a:r>
            <a:r>
              <a:rPr dirty="0" sz="1550" spc="-4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Confidence</a:t>
            </a:r>
            <a:endParaRPr sz="155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698500" algn="l"/>
              </a:tabLst>
            </a:pPr>
            <a:r>
              <a:rPr dirty="0" sz="1550" spc="-95">
                <a:latin typeface="Arial"/>
                <a:cs typeface="Arial"/>
              </a:rPr>
              <a:t>Purposes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 spc="-45">
                <a:latin typeface="Arial"/>
                <a:cs typeface="Arial"/>
              </a:rPr>
              <a:t>and</a:t>
            </a:r>
            <a:r>
              <a:rPr dirty="0" sz="1550" spc="-4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Responsibilities</a:t>
            </a:r>
            <a:endParaRPr sz="15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00"/>
              </a:spcBef>
              <a:buChar char="•"/>
              <a:tabLst>
                <a:tab pos="241300" algn="l"/>
              </a:tabLst>
            </a:pPr>
            <a:r>
              <a:rPr dirty="0" sz="1550" spc="-10">
                <a:latin typeface="Arial"/>
                <a:cs typeface="Arial"/>
              </a:rPr>
              <a:t>Practice</a:t>
            </a:r>
            <a:endParaRPr sz="155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90"/>
              </a:spcBef>
              <a:buChar char="•"/>
              <a:tabLst>
                <a:tab pos="698500" algn="l"/>
              </a:tabLst>
            </a:pPr>
            <a:r>
              <a:rPr dirty="0" sz="1550" spc="-85">
                <a:latin typeface="Arial"/>
                <a:cs typeface="Arial"/>
              </a:rPr>
              <a:t>Caseflow</a:t>
            </a:r>
            <a:r>
              <a:rPr dirty="0" sz="1550" spc="70">
                <a:latin typeface="Arial"/>
                <a:cs typeface="Arial"/>
              </a:rPr>
              <a:t> </a:t>
            </a:r>
            <a:r>
              <a:rPr dirty="0" sz="1550" spc="-75">
                <a:latin typeface="Arial"/>
                <a:cs typeface="Arial"/>
              </a:rPr>
              <a:t>and</a:t>
            </a:r>
            <a:r>
              <a:rPr dirty="0" sz="1550" spc="-6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workflow</a:t>
            </a:r>
            <a:endParaRPr sz="155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698500" algn="l"/>
              </a:tabLst>
            </a:pPr>
            <a:r>
              <a:rPr dirty="0" sz="1550" spc="-10">
                <a:latin typeface="Arial"/>
                <a:cs typeface="Arial"/>
              </a:rPr>
              <a:t>Operations</a:t>
            </a:r>
            <a:endParaRPr sz="155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95"/>
              </a:spcBef>
              <a:buChar char="•"/>
              <a:tabLst>
                <a:tab pos="698500" algn="l"/>
              </a:tabLst>
            </a:pPr>
            <a:r>
              <a:rPr dirty="0" sz="1550" spc="-70">
                <a:latin typeface="Arial"/>
                <a:cs typeface="Arial"/>
              </a:rPr>
              <a:t>Public</a:t>
            </a:r>
            <a:r>
              <a:rPr dirty="0" sz="155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Relations</a:t>
            </a:r>
            <a:endParaRPr sz="155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90"/>
              </a:spcBef>
              <a:buChar char="•"/>
              <a:tabLst>
                <a:tab pos="698500" algn="l"/>
              </a:tabLst>
            </a:pPr>
            <a:r>
              <a:rPr dirty="0" sz="1550" spc="-60">
                <a:latin typeface="Arial"/>
                <a:cs typeface="Arial"/>
              </a:rPr>
              <a:t>Education</a:t>
            </a:r>
            <a:r>
              <a:rPr dirty="0" sz="1550" spc="-2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Development</a:t>
            </a:r>
            <a:endParaRPr sz="155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400"/>
              </a:spcBef>
              <a:buChar char="•"/>
              <a:tabLst>
                <a:tab pos="698500" algn="l"/>
              </a:tabLst>
            </a:pPr>
            <a:r>
              <a:rPr dirty="0" sz="1550" spc="-35">
                <a:latin typeface="Arial"/>
                <a:cs typeface="Arial"/>
              </a:rPr>
              <a:t>Workforce</a:t>
            </a:r>
            <a:r>
              <a:rPr dirty="0" sz="1550" spc="-4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Management</a:t>
            </a:r>
            <a:endParaRPr sz="155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698500" algn="l"/>
              </a:tabLst>
            </a:pPr>
            <a:r>
              <a:rPr dirty="0" sz="1550" spc="-10">
                <a:latin typeface="Arial"/>
                <a:cs typeface="Arial"/>
              </a:rPr>
              <a:t>Ethics</a:t>
            </a:r>
            <a:endParaRPr sz="155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95"/>
              </a:spcBef>
              <a:buChar char="•"/>
              <a:tabLst>
                <a:tab pos="698500" algn="l"/>
              </a:tabLst>
            </a:pPr>
            <a:r>
              <a:rPr dirty="0" sz="1550" spc="-70">
                <a:latin typeface="Arial"/>
                <a:cs typeface="Arial"/>
              </a:rPr>
              <a:t>Budget</a:t>
            </a:r>
            <a:r>
              <a:rPr dirty="0" sz="1550" spc="-10">
                <a:latin typeface="Arial"/>
                <a:cs typeface="Arial"/>
              </a:rPr>
              <a:t> </a:t>
            </a:r>
            <a:r>
              <a:rPr dirty="0" sz="1550" spc="-45">
                <a:latin typeface="Arial"/>
                <a:cs typeface="Arial"/>
              </a:rPr>
              <a:t>and</a:t>
            </a:r>
            <a:r>
              <a:rPr dirty="0" sz="1550">
                <a:latin typeface="Arial"/>
                <a:cs typeface="Arial"/>
              </a:rPr>
              <a:t> </a:t>
            </a:r>
            <a:r>
              <a:rPr dirty="0" sz="1550" spc="-105">
                <a:latin typeface="Arial"/>
                <a:cs typeface="Arial"/>
              </a:rPr>
              <a:t>Fiscal</a:t>
            </a:r>
            <a:r>
              <a:rPr dirty="0" sz="1550" spc="-12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Management</a:t>
            </a:r>
            <a:endParaRPr sz="155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90"/>
              </a:spcBef>
              <a:buChar char="•"/>
              <a:tabLst>
                <a:tab pos="698500" algn="l"/>
              </a:tabLst>
            </a:pPr>
            <a:r>
              <a:rPr dirty="0" sz="1550" spc="-30">
                <a:latin typeface="Arial"/>
                <a:cs typeface="Arial"/>
              </a:rPr>
              <a:t>Accountability</a:t>
            </a:r>
            <a:r>
              <a:rPr dirty="0" sz="1550" spc="-80">
                <a:latin typeface="Arial"/>
                <a:cs typeface="Arial"/>
              </a:rPr>
              <a:t> </a:t>
            </a:r>
            <a:r>
              <a:rPr dirty="0" sz="1550" spc="-75">
                <a:latin typeface="Arial"/>
                <a:cs typeface="Arial"/>
              </a:rPr>
              <a:t>and</a:t>
            </a:r>
            <a:r>
              <a:rPr dirty="0" sz="1550" spc="-65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Court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 spc="-55">
                <a:latin typeface="Arial"/>
                <a:cs typeface="Arial"/>
              </a:rPr>
              <a:t>Performance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948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dirty="0" sz="4500" spc="-160"/>
              <a:t>Other</a:t>
            </a:r>
            <a:r>
              <a:rPr dirty="0" sz="4500" spc="-225"/>
              <a:t> Foundational</a:t>
            </a:r>
            <a:r>
              <a:rPr dirty="0" sz="4500" spc="-114"/>
              <a:t> </a:t>
            </a:r>
            <a:r>
              <a:rPr dirty="0" sz="4500" spc="-310"/>
              <a:t>Standards</a:t>
            </a:r>
            <a:r>
              <a:rPr dirty="0" sz="4500" spc="-110"/>
              <a:t> </a:t>
            </a:r>
            <a:r>
              <a:rPr dirty="0" sz="4500"/>
              <a:t>to</a:t>
            </a:r>
            <a:r>
              <a:rPr dirty="0" sz="4500" spc="-190"/>
              <a:t> </a:t>
            </a:r>
            <a:r>
              <a:rPr dirty="0" sz="4500" spc="-295"/>
              <a:t>Explore</a:t>
            </a:r>
            <a:endParaRPr sz="4500"/>
          </a:p>
        </p:txBody>
      </p:sp>
      <p:sp>
        <p:nvSpPr>
          <p:cNvPr id="3" name="object 3" descr=""/>
          <p:cNvSpPr txBox="1"/>
          <p:nvPr/>
        </p:nvSpPr>
        <p:spPr>
          <a:xfrm>
            <a:off x="917575" y="1778926"/>
            <a:ext cx="10175875" cy="277304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00"/>
              </a:spcBef>
              <a:buChar char="•"/>
              <a:tabLst>
                <a:tab pos="240665" algn="l"/>
              </a:tabLst>
            </a:pPr>
            <a:r>
              <a:rPr dirty="0" sz="2400" spc="-80">
                <a:latin typeface="Arial"/>
                <a:cs typeface="Arial"/>
              </a:rPr>
              <a:t>National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Center</a:t>
            </a:r>
            <a:r>
              <a:rPr dirty="0" sz="2400" spc="-2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State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Courts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Trial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Court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Performance </a:t>
            </a:r>
            <a:r>
              <a:rPr dirty="0" sz="2400" spc="-10">
                <a:latin typeface="Arial"/>
                <a:cs typeface="Arial"/>
              </a:rPr>
              <a:t>Measures</a:t>
            </a:r>
            <a:endParaRPr sz="24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698500" algn="l"/>
              </a:tabLst>
            </a:pPr>
            <a:r>
              <a:rPr dirty="0" sz="2400" spc="-40">
                <a:latin typeface="Arial"/>
                <a:cs typeface="Arial"/>
              </a:rPr>
              <a:t>https://</a:t>
            </a:r>
            <a:r>
              <a:rPr dirty="0" sz="2400" spc="-40">
                <a:latin typeface="Arial"/>
                <a:cs typeface="Arial"/>
                <a:hlinkClick r:id="rId2"/>
              </a:rPr>
              <a:t>www.ncsc.org/courtools/trial-court-</a:t>
            </a:r>
            <a:r>
              <a:rPr dirty="0" sz="2400" spc="-85">
                <a:latin typeface="Arial"/>
                <a:cs typeface="Arial"/>
                <a:hlinkClick r:id="rId2"/>
              </a:rPr>
              <a:t>performance-</a:t>
            </a:r>
            <a:r>
              <a:rPr dirty="0" sz="2400" spc="-10">
                <a:latin typeface="Arial"/>
                <a:cs typeface="Arial"/>
                <a:hlinkClick r:id="rId2"/>
              </a:rPr>
              <a:t>measures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32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2400" spc="-145">
                <a:latin typeface="Arial"/>
                <a:cs typeface="Arial"/>
              </a:rPr>
              <a:t>Bureau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Justice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Assistance</a:t>
            </a:r>
            <a:endParaRPr sz="2400">
              <a:latin typeface="Arial"/>
              <a:cs typeface="Arial"/>
            </a:endParaRPr>
          </a:p>
          <a:p>
            <a:pPr lvl="1" marL="698500" indent="-228600">
              <a:lnSpc>
                <a:spcPts val="2715"/>
              </a:lnSpc>
              <a:spcBef>
                <a:spcPts val="200"/>
              </a:spcBef>
              <a:buChar char="•"/>
              <a:tabLst>
                <a:tab pos="698500" algn="l"/>
              </a:tabLst>
            </a:pPr>
            <a:r>
              <a:rPr dirty="0" sz="2400" spc="-35">
                <a:latin typeface="Arial"/>
                <a:cs typeface="Arial"/>
              </a:rPr>
              <a:t>https://</a:t>
            </a:r>
            <a:r>
              <a:rPr dirty="0" sz="2400" spc="-35">
                <a:latin typeface="Arial"/>
                <a:cs typeface="Arial"/>
                <a:hlinkClick r:id="rId3"/>
              </a:rPr>
              <a:t>www.ojp.gov/ncjrs/virtual-</a:t>
            </a:r>
            <a:r>
              <a:rPr dirty="0" sz="2400" spc="-55">
                <a:latin typeface="Arial"/>
                <a:cs typeface="Arial"/>
                <a:hlinkClick r:id="rId3"/>
              </a:rPr>
              <a:t>library/abstracts/trial-</a:t>
            </a:r>
            <a:r>
              <a:rPr dirty="0" sz="2400" spc="-35">
                <a:latin typeface="Arial"/>
                <a:cs typeface="Arial"/>
                <a:hlinkClick r:id="rId3"/>
              </a:rPr>
              <a:t>court-performance-</a:t>
            </a:r>
            <a:endParaRPr sz="2400">
              <a:latin typeface="Arial"/>
              <a:cs typeface="Arial"/>
            </a:endParaRPr>
          </a:p>
          <a:p>
            <a:pPr marL="699135">
              <a:lnSpc>
                <a:spcPts val="2715"/>
              </a:lnSpc>
            </a:pPr>
            <a:r>
              <a:rPr dirty="0" sz="2400" spc="-105">
                <a:latin typeface="Arial"/>
                <a:cs typeface="Arial"/>
              </a:rPr>
              <a:t>standards-</a:t>
            </a:r>
            <a:r>
              <a:rPr dirty="0" sz="2400" spc="-110">
                <a:latin typeface="Arial"/>
                <a:cs typeface="Arial"/>
              </a:rPr>
              <a:t>and-</a:t>
            </a:r>
            <a:r>
              <a:rPr dirty="0" sz="2400" spc="-105">
                <a:latin typeface="Arial"/>
                <a:cs typeface="Arial"/>
              </a:rPr>
              <a:t>measurement-</a:t>
            </a:r>
            <a:r>
              <a:rPr dirty="0" sz="2400" spc="-145">
                <a:latin typeface="Arial"/>
                <a:cs typeface="Arial"/>
              </a:rPr>
              <a:t>system-</a:t>
            </a:r>
            <a:r>
              <a:rPr dirty="0" sz="2400" spc="-10"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7050" y="5486399"/>
            <a:ext cx="1333500" cy="1371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537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30"/>
              </a:spcBef>
            </a:pPr>
            <a:r>
              <a:rPr dirty="0" sz="4400" spc="-204"/>
              <a:t>Objectives</a:t>
            </a:r>
            <a:endParaRPr sz="4400"/>
          </a:p>
        </p:txBody>
      </p:sp>
      <p:sp>
        <p:nvSpPr>
          <p:cNvPr id="4" name="object 4" descr=""/>
          <p:cNvSpPr txBox="1"/>
          <p:nvPr/>
        </p:nvSpPr>
        <p:spPr>
          <a:xfrm>
            <a:off x="917575" y="1803780"/>
            <a:ext cx="10130790" cy="392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20">
                <a:latin typeface="Arial"/>
                <a:cs typeface="Arial"/>
              </a:rPr>
              <a:t>After</a:t>
            </a:r>
            <a:r>
              <a:rPr dirty="0" sz="2400" spc="-204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this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session,</a:t>
            </a:r>
            <a:r>
              <a:rPr dirty="0" sz="2400" spc="-20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participants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be able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570"/>
              </a:spcBef>
              <a:buAutoNum type="arabicPeriod"/>
              <a:tabLst>
                <a:tab pos="469900" algn="l"/>
              </a:tabLst>
            </a:pPr>
            <a:r>
              <a:rPr dirty="0" sz="2400" spc="-140">
                <a:latin typeface="Arial"/>
                <a:cs typeface="Arial"/>
              </a:rPr>
              <a:t>Explain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the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primary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purpose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the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Court;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469900" algn="l"/>
              </a:tabLst>
            </a:pPr>
            <a:r>
              <a:rPr dirty="0" sz="2400" spc="-90">
                <a:latin typeface="Arial"/>
                <a:cs typeface="Arial"/>
              </a:rPr>
              <a:t>Define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judicial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administration;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469900" algn="l"/>
              </a:tabLst>
            </a:pPr>
            <a:r>
              <a:rPr dirty="0" sz="2400" spc="-130">
                <a:latin typeface="Arial"/>
                <a:cs typeface="Arial"/>
              </a:rPr>
              <a:t>Describe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how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technology</a:t>
            </a:r>
            <a:r>
              <a:rPr dirty="0" sz="2400" spc="-229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can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enhance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the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Tribal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Court;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469900" algn="l"/>
              </a:tabLst>
            </a:pPr>
            <a:r>
              <a:rPr dirty="0" sz="2400" spc="-180">
                <a:latin typeface="Arial"/>
                <a:cs typeface="Arial"/>
              </a:rPr>
              <a:t>Discuss</a:t>
            </a:r>
            <a:r>
              <a:rPr dirty="0" sz="2400" spc="-229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the</a:t>
            </a:r>
            <a:r>
              <a:rPr dirty="0" sz="2400" spc="-100">
                <a:latin typeface="Arial"/>
                <a:cs typeface="Arial"/>
              </a:rPr>
              <a:t> purpose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updating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and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improving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fiscal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management;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469900" algn="l"/>
              </a:tabLst>
            </a:pPr>
            <a:r>
              <a:rPr dirty="0" sz="2400" spc="-40">
                <a:latin typeface="Arial"/>
                <a:cs typeface="Arial"/>
              </a:rPr>
              <a:t>Identify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common</a:t>
            </a:r>
            <a:r>
              <a:rPr dirty="0" sz="2400" spc="-24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Human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Resources</a:t>
            </a:r>
            <a:r>
              <a:rPr dirty="0" sz="2400" spc="-21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issues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face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Court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Administration;</a:t>
            </a:r>
            <a:r>
              <a:rPr dirty="0" sz="2400" spc="-22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469900" marR="738505" indent="-457834">
              <a:lnSpc>
                <a:spcPts val="2630"/>
              </a:lnSpc>
              <a:spcBef>
                <a:spcPts val="1019"/>
              </a:spcBef>
              <a:buAutoNum type="arabicPeriod"/>
              <a:tabLst>
                <a:tab pos="469900" algn="l"/>
              </a:tabLst>
            </a:pPr>
            <a:r>
              <a:rPr dirty="0" sz="2400" spc="-130">
                <a:latin typeface="Arial"/>
                <a:cs typeface="Arial"/>
              </a:rPr>
              <a:t>Describe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how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development</a:t>
            </a:r>
            <a:r>
              <a:rPr dirty="0" sz="2400" spc="-2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policies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and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procedures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can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support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such </a:t>
            </a:r>
            <a:r>
              <a:rPr dirty="0" sz="2400" spc="-10">
                <a:latin typeface="Arial"/>
                <a:cs typeface="Arial"/>
              </a:rPr>
              <a:t>strategies.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537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30"/>
              </a:spcBef>
            </a:pPr>
            <a:r>
              <a:rPr dirty="0" sz="4400" spc="-295"/>
              <a:t>Summary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917575" y="1813623"/>
            <a:ext cx="9847580" cy="409257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1300" marR="5080" indent="-229235">
              <a:lnSpc>
                <a:spcPts val="2180"/>
              </a:lnSpc>
              <a:spcBef>
                <a:spcPts val="380"/>
              </a:spcBef>
              <a:buChar char="•"/>
              <a:tabLst>
                <a:tab pos="241300" algn="l"/>
              </a:tabLst>
            </a:pPr>
            <a:r>
              <a:rPr dirty="0" sz="2000" spc="-114">
                <a:latin typeface="Arial"/>
                <a:cs typeface="Arial"/>
              </a:rPr>
              <a:t>Courts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are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complex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organizations</a:t>
            </a:r>
            <a:r>
              <a:rPr dirty="0" sz="2000" spc="-20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are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comprised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an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array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departments,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units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 spc="-10">
                <a:latin typeface="Arial"/>
                <a:cs typeface="Arial"/>
              </a:rPr>
              <a:t>functions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dirty="0" sz="2000" spc="-105">
                <a:latin typeface="Arial"/>
                <a:cs typeface="Arial"/>
              </a:rPr>
              <a:t>Judicial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Administration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is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the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administrative</a:t>
            </a:r>
            <a:r>
              <a:rPr dirty="0" sz="2000" spc="-19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structure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and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known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90">
                <a:latin typeface="Arial"/>
                <a:cs typeface="Arial"/>
              </a:rPr>
              <a:t>as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Court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Administration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000" spc="-150">
                <a:latin typeface="Arial"/>
                <a:cs typeface="Arial"/>
              </a:rPr>
              <a:t>Role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and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responsibilities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150">
                <a:latin typeface="Arial"/>
                <a:cs typeface="Arial"/>
              </a:rPr>
              <a:t>a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Court</a:t>
            </a:r>
            <a:r>
              <a:rPr dirty="0" sz="2000" spc="-10">
                <a:latin typeface="Arial"/>
                <a:cs typeface="Arial"/>
              </a:rPr>
              <a:t> Leader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000" spc="-155">
                <a:latin typeface="Arial"/>
                <a:cs typeface="Arial"/>
              </a:rPr>
              <a:t>Enhance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court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use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technology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41300" algn="l"/>
              </a:tabLst>
            </a:pPr>
            <a:r>
              <a:rPr dirty="0" sz="2000" spc="-140">
                <a:latin typeface="Arial"/>
                <a:cs typeface="Arial"/>
              </a:rPr>
              <a:t>Fiscal</a:t>
            </a:r>
            <a:r>
              <a:rPr dirty="0" sz="2000" spc="-80">
                <a:latin typeface="Arial"/>
                <a:cs typeface="Arial"/>
              </a:rPr>
              <a:t> Management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practices</a:t>
            </a:r>
            <a:r>
              <a:rPr dirty="0" sz="2000" spc="50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must</a:t>
            </a:r>
            <a:r>
              <a:rPr dirty="0" sz="2000" spc="-23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be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kept updated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ensure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accountability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000" spc="-114">
                <a:latin typeface="Arial"/>
                <a:cs typeface="Arial"/>
              </a:rPr>
              <a:t>Common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 spc="-265">
                <a:latin typeface="Arial"/>
                <a:cs typeface="Arial"/>
              </a:rPr>
              <a:t>HR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performance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issues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have</a:t>
            </a:r>
            <a:r>
              <a:rPr dirty="0" sz="2000" spc="-195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impacts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on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the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court</a:t>
            </a:r>
            <a:endParaRPr sz="2000">
              <a:latin typeface="Arial"/>
              <a:cs typeface="Arial"/>
            </a:endParaRPr>
          </a:p>
          <a:p>
            <a:pPr marL="241300" marR="481330" indent="-229235">
              <a:lnSpc>
                <a:spcPts val="218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dirty="0" sz="2000" spc="-65">
                <a:latin typeface="Arial"/>
                <a:cs typeface="Arial"/>
              </a:rPr>
              <a:t>Quality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controls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maintain</a:t>
            </a:r>
            <a:r>
              <a:rPr dirty="0" sz="2000" spc="-2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court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structure,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framework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and</a:t>
            </a:r>
            <a:r>
              <a:rPr dirty="0" sz="2000" spc="-185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set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rules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processes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 spc="-10">
                <a:latin typeface="Arial"/>
                <a:cs typeface="Arial"/>
              </a:rPr>
              <a:t>procedures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dirty="0" sz="2000" spc="-100">
                <a:latin typeface="Arial"/>
                <a:cs typeface="Arial"/>
              </a:rPr>
              <a:t>Bring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60">
                <a:latin typeface="Arial"/>
                <a:cs typeface="Arial"/>
              </a:rPr>
              <a:t>it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all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together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ensure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the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court’s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goals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are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achieved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and </a:t>
            </a:r>
            <a:r>
              <a:rPr dirty="0" sz="2000" spc="-10">
                <a:latin typeface="Arial"/>
                <a:cs typeface="Arial"/>
              </a:rPr>
              <a:t>followed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41300" algn="l"/>
              </a:tabLst>
            </a:pPr>
            <a:r>
              <a:rPr dirty="0" sz="2000" spc="-165">
                <a:latin typeface="Arial"/>
                <a:cs typeface="Arial"/>
              </a:rPr>
              <a:t>Set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50">
                <a:latin typeface="Arial"/>
                <a:cs typeface="Arial"/>
              </a:rPr>
              <a:t>a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solid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foundation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0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ensure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public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trust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and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confidence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7050" y="5486399"/>
            <a:ext cx="1333500" cy="1371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0793" rIns="0" bIns="0" rtlCol="0" vert="horz">
            <a:spAutoFit/>
          </a:bodyPr>
          <a:lstStyle/>
          <a:p>
            <a:pPr marL="1814195">
              <a:lnSpc>
                <a:spcPct val="100000"/>
              </a:lnSpc>
              <a:spcBef>
                <a:spcPts val="125"/>
              </a:spcBef>
            </a:pPr>
            <a:r>
              <a:rPr dirty="0" spc="-185"/>
              <a:t>We</a:t>
            </a:r>
            <a:r>
              <a:rPr dirty="0" spc="-120"/>
              <a:t> </a:t>
            </a:r>
            <a:r>
              <a:rPr dirty="0" spc="-100"/>
              <a:t>appreciate</a:t>
            </a:r>
            <a:r>
              <a:rPr dirty="0" spc="-95"/>
              <a:t> </a:t>
            </a:r>
            <a:r>
              <a:rPr dirty="0" spc="-55"/>
              <a:t>your</a:t>
            </a:r>
            <a:r>
              <a:rPr dirty="0" spc="-155"/>
              <a:t> </a:t>
            </a:r>
            <a:r>
              <a:rPr dirty="0" spc="-35"/>
              <a:t>participation </a:t>
            </a:r>
            <a:r>
              <a:rPr dirty="0"/>
              <a:t>in</a:t>
            </a:r>
            <a:r>
              <a:rPr dirty="0" spc="-95"/>
              <a:t> </a:t>
            </a:r>
            <a:r>
              <a:rPr dirty="0" spc="-50"/>
              <a:t>this</a:t>
            </a:r>
            <a:r>
              <a:rPr dirty="0" spc="-95"/>
              <a:t> </a:t>
            </a:r>
            <a:r>
              <a:rPr dirty="0" spc="-135"/>
              <a:t>session.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917575" y="2074963"/>
            <a:ext cx="10136505" cy="3755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00"/>
              </a:spcBef>
              <a:tabLst>
                <a:tab pos="8625205" algn="l"/>
              </a:tabLst>
            </a:pPr>
            <a:r>
              <a:rPr dirty="0" sz="2400" spc="-185">
                <a:latin typeface="Arial"/>
                <a:cs typeface="Arial"/>
              </a:rPr>
              <a:t>Please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keep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us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in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mind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for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any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your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continuing</a:t>
            </a:r>
            <a:r>
              <a:rPr dirty="0" sz="2400" spc="-204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educational</a:t>
            </a:r>
            <a:r>
              <a:rPr dirty="0" sz="2400" spc="-2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needs.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80">
                <a:latin typeface="Arial"/>
                <a:cs typeface="Arial"/>
              </a:rPr>
              <a:t>Sage </a:t>
            </a:r>
            <a:r>
              <a:rPr dirty="0" sz="2400" spc="-110">
                <a:latin typeface="Arial"/>
                <a:cs typeface="Arial"/>
              </a:rPr>
              <a:t>Education</a:t>
            </a:r>
            <a:r>
              <a:rPr dirty="0" sz="2400" spc="-254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also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offers</a:t>
            </a:r>
            <a:r>
              <a:rPr dirty="0" sz="2400" spc="-70">
                <a:latin typeface="Arial"/>
                <a:cs typeface="Arial"/>
              </a:rPr>
              <a:t> onsite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consulting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services,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including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but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not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limited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to,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court </a:t>
            </a:r>
            <a:r>
              <a:rPr dirty="0" sz="2400" spc="-105">
                <a:latin typeface="Arial"/>
                <a:cs typeface="Arial"/>
              </a:rPr>
              <a:t>reviews,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corrective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actions,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procedure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manual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development,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policy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review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 </a:t>
            </a:r>
            <a:r>
              <a:rPr dirty="0" sz="2400" spc="-75">
                <a:latin typeface="Arial"/>
                <a:cs typeface="Arial"/>
              </a:rPr>
              <a:t>development,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code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review,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revision,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and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development,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as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well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as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judicial </a:t>
            </a:r>
            <a:r>
              <a:rPr dirty="0" sz="2400" spc="-114">
                <a:latin typeface="Arial"/>
                <a:cs typeface="Arial"/>
              </a:rPr>
              <a:t>benchbooks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tailored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specific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court.</a:t>
            </a:r>
            <a:endParaRPr sz="2400">
              <a:latin typeface="Arial"/>
              <a:cs typeface="Arial"/>
            </a:endParaRPr>
          </a:p>
          <a:p>
            <a:pPr marL="12700" marR="198120">
              <a:lnSpc>
                <a:spcPct val="107000"/>
              </a:lnSpc>
              <a:spcBef>
                <a:spcPts val="825"/>
              </a:spcBef>
            </a:pPr>
            <a:r>
              <a:rPr dirty="0" sz="2400" spc="-185">
                <a:latin typeface="Arial"/>
                <a:cs typeface="Arial"/>
              </a:rPr>
              <a:t>Please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visit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our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website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at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u="sng" sz="2400" spc="-1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www.sage-</a:t>
            </a:r>
            <a:r>
              <a:rPr dirty="0" u="sng" sz="2400" spc="-8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education.org</a:t>
            </a:r>
            <a:r>
              <a:rPr dirty="0" sz="2400" spc="-33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more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information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on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our </a:t>
            </a:r>
            <a:r>
              <a:rPr dirty="0" sz="2400" spc="-80">
                <a:latin typeface="Arial"/>
                <a:cs typeface="Arial"/>
              </a:rPr>
              <a:t>live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or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tailored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courses </a:t>
            </a:r>
            <a:r>
              <a:rPr dirty="0" sz="2400" spc="-130">
                <a:latin typeface="Arial"/>
                <a:cs typeface="Arial"/>
              </a:rPr>
              <a:t>and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other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consulting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services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or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feel</a:t>
            </a:r>
            <a:r>
              <a:rPr dirty="0" sz="2400" spc="-60">
                <a:latin typeface="Arial"/>
                <a:cs typeface="Arial"/>
              </a:rPr>
              <a:t> free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reach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at </a:t>
            </a:r>
            <a:r>
              <a:rPr dirty="0" u="sng" sz="2400" spc="-1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admin@sage-</a:t>
            </a:r>
            <a:r>
              <a:rPr dirty="0" u="sng" sz="2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education.org</a:t>
            </a:r>
            <a:endParaRPr sz="2400">
              <a:latin typeface="Arial"/>
              <a:cs typeface="Arial"/>
            </a:endParaRPr>
          </a:p>
          <a:p>
            <a:pPr marL="3959225">
              <a:lnSpc>
                <a:spcPct val="100000"/>
              </a:lnSpc>
              <a:spcBef>
                <a:spcPts val="1025"/>
              </a:spcBef>
            </a:pPr>
            <a:r>
              <a:rPr dirty="0" sz="2400" spc="-90">
                <a:latin typeface="Arial"/>
                <a:cs typeface="Arial"/>
              </a:rPr>
              <a:t>Mona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and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Christine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0000" y="85725"/>
            <a:ext cx="4572000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8524875" cy="2751455"/>
            <a:chOff x="0" y="0"/>
            <a:chExt cx="8524875" cy="27514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377651" cy="275104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8524875" cy="2286000"/>
            </a:xfrm>
            <a:custGeom>
              <a:avLst/>
              <a:gdLst/>
              <a:ahLst/>
              <a:cxnLst/>
              <a:rect l="l" t="t" r="r" b="b"/>
              <a:pathLst>
                <a:path w="8524875" h="2286000">
                  <a:moveTo>
                    <a:pt x="8524875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8524875" y="2286000"/>
                  </a:lnTo>
                  <a:lnTo>
                    <a:pt x="8524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1057" y="516255"/>
            <a:ext cx="2755900" cy="1176020"/>
          </a:xfrm>
          <a:prstGeom prst="rect"/>
        </p:spPr>
        <p:txBody>
          <a:bodyPr wrap="square" lIns="0" tIns="83185" rIns="0" bIns="0" rtlCol="0" vert="horz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dirty="0" sz="3950" spc="-80"/>
              <a:t>Operations </a:t>
            </a:r>
            <a:r>
              <a:rPr dirty="0" sz="3950" spc="-165"/>
              <a:t>Management</a:t>
            </a:r>
            <a:endParaRPr sz="3950"/>
          </a:p>
        </p:txBody>
      </p:sp>
      <p:sp>
        <p:nvSpPr>
          <p:cNvPr id="6" name="object 6" descr=""/>
          <p:cNvSpPr txBox="1"/>
          <p:nvPr/>
        </p:nvSpPr>
        <p:spPr>
          <a:xfrm>
            <a:off x="841057" y="2709481"/>
            <a:ext cx="4372610" cy="3535679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5"/>
              </a:spcBef>
              <a:buChar char="•"/>
              <a:tabLst>
                <a:tab pos="241300" algn="l"/>
              </a:tabLst>
            </a:pPr>
            <a:r>
              <a:rPr dirty="0" sz="1700" spc="-85">
                <a:latin typeface="Arial"/>
                <a:cs typeface="Arial"/>
              </a:rPr>
              <a:t>Courts</a:t>
            </a:r>
            <a:r>
              <a:rPr dirty="0" sz="1700" spc="-155">
                <a:latin typeface="Arial"/>
                <a:cs typeface="Arial"/>
              </a:rPr>
              <a:t> </a:t>
            </a:r>
            <a:r>
              <a:rPr dirty="0" sz="1700" spc="-70">
                <a:latin typeface="Arial"/>
                <a:cs typeface="Arial"/>
              </a:rPr>
              <a:t>are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-80">
                <a:latin typeface="Arial"/>
                <a:cs typeface="Arial"/>
              </a:rPr>
              <a:t>complex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organizations</a:t>
            </a:r>
            <a:endParaRPr sz="1700">
              <a:latin typeface="Arial"/>
              <a:cs typeface="Arial"/>
            </a:endParaRPr>
          </a:p>
          <a:p>
            <a:pPr marL="241300" marR="237490" indent="-229235">
              <a:lnSpc>
                <a:spcPts val="188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dirty="0" sz="1700" spc="-100">
                <a:latin typeface="Arial"/>
                <a:cs typeface="Arial"/>
              </a:rPr>
              <a:t>Comprised</a:t>
            </a:r>
            <a:r>
              <a:rPr dirty="0" sz="1700" spc="-8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75">
                <a:latin typeface="Arial"/>
                <a:cs typeface="Arial"/>
              </a:rPr>
              <a:t> </a:t>
            </a:r>
            <a:r>
              <a:rPr dirty="0" sz="1700" spc="-90">
                <a:latin typeface="Arial"/>
                <a:cs typeface="Arial"/>
              </a:rPr>
              <a:t>an</a:t>
            </a:r>
            <a:r>
              <a:rPr dirty="0" sz="1700" spc="-85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array</a:t>
            </a:r>
            <a:r>
              <a:rPr dirty="0" sz="1700" spc="-18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75">
                <a:latin typeface="Arial"/>
                <a:cs typeface="Arial"/>
              </a:rPr>
              <a:t> </a:t>
            </a:r>
            <a:r>
              <a:rPr dirty="0" sz="1700" spc="-55">
                <a:latin typeface="Arial"/>
                <a:cs typeface="Arial"/>
              </a:rPr>
              <a:t>departments,</a:t>
            </a:r>
            <a:r>
              <a:rPr dirty="0" sz="1700" spc="-13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units </a:t>
            </a:r>
            <a:r>
              <a:rPr dirty="0" sz="1700" spc="-80">
                <a:latin typeface="Arial"/>
                <a:cs typeface="Arial"/>
              </a:rPr>
              <a:t>and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functions</a:t>
            </a:r>
            <a:endParaRPr sz="1700">
              <a:latin typeface="Arial"/>
              <a:cs typeface="Arial"/>
            </a:endParaRPr>
          </a:p>
          <a:p>
            <a:pPr lvl="1" marL="698500" marR="806450" indent="-228600">
              <a:lnSpc>
                <a:spcPts val="1800"/>
              </a:lnSpc>
              <a:spcBef>
                <a:spcPts val="509"/>
              </a:spcBef>
              <a:buChar char="•"/>
              <a:tabLst>
                <a:tab pos="698500" algn="l"/>
              </a:tabLst>
            </a:pPr>
            <a:r>
              <a:rPr dirty="0" sz="1700" spc="-45">
                <a:latin typeface="Arial"/>
                <a:cs typeface="Arial"/>
              </a:rPr>
              <a:t>Maintained</a:t>
            </a:r>
            <a:r>
              <a:rPr dirty="0" sz="1700" spc="-150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on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95">
                <a:latin typeface="Arial"/>
                <a:cs typeface="Arial"/>
              </a:rPr>
              <a:t>an</a:t>
            </a:r>
            <a:r>
              <a:rPr dirty="0" sz="1700" spc="-150">
                <a:latin typeface="Arial"/>
                <a:cs typeface="Arial"/>
              </a:rPr>
              <a:t> </a:t>
            </a:r>
            <a:r>
              <a:rPr dirty="0" sz="1700" spc="-55">
                <a:latin typeface="Arial"/>
                <a:cs typeface="Arial"/>
              </a:rPr>
              <a:t>on-</a:t>
            </a:r>
            <a:r>
              <a:rPr dirty="0" sz="1700" spc="-75">
                <a:latin typeface="Arial"/>
                <a:cs typeface="Arial"/>
              </a:rPr>
              <a:t>going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85">
                <a:latin typeface="Arial"/>
                <a:cs typeface="Arial"/>
              </a:rPr>
              <a:t>basis </a:t>
            </a:r>
            <a:r>
              <a:rPr dirty="0" sz="1700">
                <a:latin typeface="Arial"/>
                <a:cs typeface="Arial"/>
              </a:rPr>
              <a:t>to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support</a:t>
            </a:r>
            <a:r>
              <a:rPr dirty="0" sz="1700" spc="-95">
                <a:latin typeface="Arial"/>
                <a:cs typeface="Arial"/>
              </a:rPr>
              <a:t> </a:t>
            </a:r>
            <a:r>
              <a:rPr dirty="0" sz="1700" spc="-70">
                <a:latin typeface="Arial"/>
                <a:cs typeface="Arial"/>
              </a:rPr>
              <a:t>Court</a:t>
            </a:r>
            <a:r>
              <a:rPr dirty="0" sz="1700" spc="-9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operations</a:t>
            </a:r>
            <a:endParaRPr sz="1700">
              <a:latin typeface="Arial"/>
              <a:cs typeface="Arial"/>
            </a:endParaRPr>
          </a:p>
          <a:p>
            <a:pPr marL="241300" marR="106680" indent="-229235">
              <a:lnSpc>
                <a:spcPct val="9020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dirty="0" sz="1700" spc="-70">
                <a:latin typeface="Arial"/>
                <a:cs typeface="Arial"/>
              </a:rPr>
              <a:t>Court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 spc="-85">
                <a:latin typeface="Arial"/>
                <a:cs typeface="Arial"/>
              </a:rPr>
              <a:t>leaders/managers</a:t>
            </a:r>
            <a:r>
              <a:rPr dirty="0" sz="1700" spc="-210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must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 spc="-110">
                <a:latin typeface="Arial"/>
                <a:cs typeface="Arial"/>
              </a:rPr>
              <a:t>manage</a:t>
            </a:r>
            <a:r>
              <a:rPr dirty="0" sz="1700" spc="-15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the </a:t>
            </a:r>
            <a:r>
              <a:rPr dirty="0" sz="1700" spc="-110">
                <a:latin typeface="Arial"/>
                <a:cs typeface="Arial"/>
              </a:rPr>
              <a:t>services</a:t>
            </a:r>
            <a:r>
              <a:rPr dirty="0" sz="1700" spc="45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the</a:t>
            </a:r>
            <a:r>
              <a:rPr dirty="0" sz="1700" spc="-80">
                <a:latin typeface="Arial"/>
                <a:cs typeface="Arial"/>
              </a:rPr>
              <a:t> </a:t>
            </a:r>
            <a:r>
              <a:rPr dirty="0" sz="1700" spc="-50">
                <a:latin typeface="Arial"/>
                <a:cs typeface="Arial"/>
              </a:rPr>
              <a:t>courts</a:t>
            </a:r>
            <a:r>
              <a:rPr dirty="0" sz="1700" spc="-210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provide</a:t>
            </a:r>
            <a:r>
              <a:rPr dirty="0" sz="1700" spc="-7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to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carry</a:t>
            </a:r>
            <a:r>
              <a:rPr dirty="0" sz="1700" spc="-16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out </a:t>
            </a:r>
            <a:r>
              <a:rPr dirty="0" sz="1700" spc="-45">
                <a:latin typeface="Arial"/>
                <a:cs typeface="Arial"/>
              </a:rPr>
              <a:t>functions</a:t>
            </a:r>
            <a:r>
              <a:rPr dirty="0" sz="1700" spc="-150">
                <a:latin typeface="Arial"/>
                <a:cs typeface="Arial"/>
              </a:rPr>
              <a:t> </a:t>
            </a:r>
            <a:r>
              <a:rPr dirty="0" sz="1700" spc="-80">
                <a:latin typeface="Arial"/>
                <a:cs typeface="Arial"/>
              </a:rPr>
              <a:t>and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the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-85">
                <a:latin typeface="Arial"/>
                <a:cs typeface="Arial"/>
              </a:rPr>
              <a:t>mission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105">
                <a:latin typeface="Arial"/>
                <a:cs typeface="Arial"/>
              </a:rPr>
              <a:t>(Goals)</a:t>
            </a:r>
            <a:r>
              <a:rPr dirty="0" sz="1700" spc="-1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the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court</a:t>
            </a:r>
            <a:endParaRPr sz="1700">
              <a:latin typeface="Arial"/>
              <a:cs typeface="Arial"/>
            </a:endParaRPr>
          </a:p>
          <a:p>
            <a:pPr marL="241300" marR="5080" indent="-229235">
              <a:lnSpc>
                <a:spcPts val="1800"/>
              </a:lnSpc>
              <a:spcBef>
                <a:spcPts val="1075"/>
              </a:spcBef>
              <a:buChar char="•"/>
              <a:tabLst>
                <a:tab pos="241300" algn="l"/>
              </a:tabLst>
            </a:pPr>
            <a:r>
              <a:rPr dirty="0" sz="1700" spc="-145">
                <a:latin typeface="Arial"/>
                <a:cs typeface="Arial"/>
              </a:rPr>
              <a:t>A</a:t>
            </a:r>
            <a:r>
              <a:rPr dirty="0" sz="1700" spc="-90">
                <a:latin typeface="Arial"/>
                <a:cs typeface="Arial"/>
              </a:rPr>
              <a:t> </a:t>
            </a:r>
            <a:r>
              <a:rPr dirty="0" sz="1700" spc="-65">
                <a:latin typeface="Arial"/>
                <a:cs typeface="Arial"/>
              </a:rPr>
              <a:t>solid </a:t>
            </a:r>
            <a:r>
              <a:rPr dirty="0" sz="1700" spc="-35">
                <a:latin typeface="Arial"/>
                <a:cs typeface="Arial"/>
              </a:rPr>
              <a:t>foundation</a:t>
            </a:r>
            <a:r>
              <a:rPr dirty="0" sz="1700" spc="-150">
                <a:latin typeface="Arial"/>
                <a:cs typeface="Arial"/>
              </a:rPr>
              <a:t> </a:t>
            </a:r>
            <a:r>
              <a:rPr dirty="0" sz="1700" spc="-95">
                <a:latin typeface="Arial"/>
                <a:cs typeface="Arial"/>
              </a:rPr>
              <a:t>is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114">
                <a:latin typeface="Arial"/>
                <a:cs typeface="Arial"/>
              </a:rPr>
              <a:t>necessary</a:t>
            </a:r>
            <a:r>
              <a:rPr dirty="0" sz="1700" spc="-9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to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carry</a:t>
            </a:r>
            <a:r>
              <a:rPr dirty="0" sz="1700" spc="-18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out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the </a:t>
            </a:r>
            <a:r>
              <a:rPr dirty="0" sz="1700" spc="-45">
                <a:latin typeface="Arial"/>
                <a:cs typeface="Arial"/>
              </a:rPr>
              <a:t>functions</a:t>
            </a:r>
            <a:r>
              <a:rPr dirty="0" sz="1700" spc="-1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the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court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ts val="1960"/>
              </a:lnSpc>
              <a:spcBef>
                <a:spcPts val="795"/>
              </a:spcBef>
              <a:buChar char="•"/>
              <a:tabLst>
                <a:tab pos="241300" algn="l"/>
              </a:tabLst>
            </a:pPr>
            <a:r>
              <a:rPr dirty="0" sz="1700" spc="-105">
                <a:latin typeface="Arial"/>
                <a:cs typeface="Arial"/>
              </a:rPr>
              <a:t>Ensuring</a:t>
            </a:r>
            <a:r>
              <a:rPr dirty="0" sz="1700" spc="-14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the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-65">
                <a:latin typeface="Arial"/>
                <a:cs typeface="Arial"/>
              </a:rPr>
              <a:t>Court’s</a:t>
            </a:r>
            <a:r>
              <a:rPr dirty="0" sz="1700" spc="-140">
                <a:latin typeface="Arial"/>
                <a:cs typeface="Arial"/>
              </a:rPr>
              <a:t> </a:t>
            </a:r>
            <a:r>
              <a:rPr dirty="0" sz="1700" spc="-75">
                <a:latin typeface="Arial"/>
                <a:cs typeface="Arial"/>
              </a:rPr>
              <a:t>vision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95">
                <a:latin typeface="Arial"/>
                <a:cs typeface="Arial"/>
              </a:rPr>
              <a:t>is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strategically</a:t>
            </a:r>
            <a:endParaRPr sz="1700">
              <a:latin typeface="Arial"/>
              <a:cs typeface="Arial"/>
            </a:endParaRPr>
          </a:p>
          <a:p>
            <a:pPr marL="241300">
              <a:lnSpc>
                <a:spcPts val="1960"/>
              </a:lnSpc>
            </a:pPr>
            <a:r>
              <a:rPr dirty="0" sz="1700" spc="-10">
                <a:latin typeface="Arial"/>
                <a:cs typeface="Arial"/>
              </a:rPr>
              <a:t>planned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0"/>
            <a:ext cx="6096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915650" cy="2247900"/>
          </a:xfrm>
          <a:custGeom>
            <a:avLst/>
            <a:gdLst/>
            <a:ahLst/>
            <a:cxnLst/>
            <a:rect l="l" t="t" r="r" b="b"/>
            <a:pathLst>
              <a:path w="10915650" h="2247900">
                <a:moveTo>
                  <a:pt x="10915650" y="0"/>
                </a:moveTo>
                <a:lnTo>
                  <a:pt x="0" y="0"/>
                </a:lnTo>
                <a:lnTo>
                  <a:pt x="0" y="2118867"/>
                </a:lnTo>
                <a:lnTo>
                  <a:pt x="12251" y="2118233"/>
                </a:lnTo>
                <a:lnTo>
                  <a:pt x="30219" y="2120415"/>
                </a:lnTo>
                <a:lnTo>
                  <a:pt x="67326" y="2128591"/>
                </a:lnTo>
                <a:lnTo>
                  <a:pt x="91269" y="2132203"/>
                </a:lnTo>
                <a:lnTo>
                  <a:pt x="163146" y="2115232"/>
                </a:lnTo>
                <a:lnTo>
                  <a:pt x="209257" y="2109468"/>
                </a:lnTo>
                <a:lnTo>
                  <a:pt x="259156" y="2112645"/>
                </a:lnTo>
                <a:lnTo>
                  <a:pt x="296136" y="2111087"/>
                </a:lnTo>
                <a:lnTo>
                  <a:pt x="339780" y="2105993"/>
                </a:lnTo>
                <a:lnTo>
                  <a:pt x="380526" y="2101590"/>
                </a:lnTo>
                <a:lnTo>
                  <a:pt x="408813" y="2102104"/>
                </a:lnTo>
                <a:lnTo>
                  <a:pt x="429959" y="2096565"/>
                </a:lnTo>
                <a:lnTo>
                  <a:pt x="454796" y="2097801"/>
                </a:lnTo>
                <a:lnTo>
                  <a:pt x="508076" y="2106549"/>
                </a:lnTo>
                <a:lnTo>
                  <a:pt x="545548" y="2110970"/>
                </a:lnTo>
                <a:lnTo>
                  <a:pt x="571539" y="2102008"/>
                </a:lnTo>
                <a:lnTo>
                  <a:pt x="595913" y="2094904"/>
                </a:lnTo>
                <a:lnTo>
                  <a:pt x="628535" y="2104898"/>
                </a:lnTo>
                <a:lnTo>
                  <a:pt x="666400" y="2097226"/>
                </a:lnTo>
                <a:lnTo>
                  <a:pt x="695637" y="2090674"/>
                </a:lnTo>
                <a:lnTo>
                  <a:pt x="719009" y="2087074"/>
                </a:lnTo>
                <a:lnTo>
                  <a:pt x="739279" y="2088261"/>
                </a:lnTo>
                <a:lnTo>
                  <a:pt x="772755" y="2076704"/>
                </a:lnTo>
                <a:lnTo>
                  <a:pt x="807567" y="2068957"/>
                </a:lnTo>
                <a:lnTo>
                  <a:pt x="843274" y="2065115"/>
                </a:lnTo>
                <a:lnTo>
                  <a:pt x="879436" y="2065274"/>
                </a:lnTo>
                <a:lnTo>
                  <a:pt x="884379" y="2071316"/>
                </a:lnTo>
                <a:lnTo>
                  <a:pt x="894035" y="2069417"/>
                </a:lnTo>
                <a:lnTo>
                  <a:pt x="914387" y="2059939"/>
                </a:lnTo>
                <a:lnTo>
                  <a:pt x="916189" y="2066530"/>
                </a:lnTo>
                <a:lnTo>
                  <a:pt x="922821" y="2071227"/>
                </a:lnTo>
                <a:lnTo>
                  <a:pt x="931466" y="2072852"/>
                </a:lnTo>
                <a:lnTo>
                  <a:pt x="939304" y="2070227"/>
                </a:lnTo>
                <a:lnTo>
                  <a:pt x="1009418" y="2067887"/>
                </a:lnTo>
                <a:lnTo>
                  <a:pt x="1046077" y="2072874"/>
                </a:lnTo>
                <a:lnTo>
                  <a:pt x="1062626" y="2081483"/>
                </a:lnTo>
                <a:lnTo>
                  <a:pt x="1072405" y="2090006"/>
                </a:lnTo>
                <a:lnTo>
                  <a:pt x="1088758" y="2094738"/>
                </a:lnTo>
                <a:lnTo>
                  <a:pt x="1131988" y="2097101"/>
                </a:lnTo>
                <a:lnTo>
                  <a:pt x="1170198" y="2104024"/>
                </a:lnTo>
                <a:lnTo>
                  <a:pt x="1202381" y="2110114"/>
                </a:lnTo>
                <a:lnTo>
                  <a:pt x="1227531" y="2109978"/>
                </a:lnTo>
                <a:lnTo>
                  <a:pt x="1272246" y="2118695"/>
                </a:lnTo>
                <a:lnTo>
                  <a:pt x="1306077" y="2127043"/>
                </a:lnTo>
                <a:lnTo>
                  <a:pt x="1340113" y="2129748"/>
                </a:lnTo>
                <a:lnTo>
                  <a:pt x="1385443" y="2121535"/>
                </a:lnTo>
                <a:lnTo>
                  <a:pt x="1432482" y="2126724"/>
                </a:lnTo>
                <a:lnTo>
                  <a:pt x="1474962" y="2128948"/>
                </a:lnTo>
                <a:lnTo>
                  <a:pt x="1516084" y="2128482"/>
                </a:lnTo>
                <a:lnTo>
                  <a:pt x="1559052" y="2125599"/>
                </a:lnTo>
                <a:lnTo>
                  <a:pt x="1575520" y="2137148"/>
                </a:lnTo>
                <a:lnTo>
                  <a:pt x="1594119" y="2145506"/>
                </a:lnTo>
                <a:lnTo>
                  <a:pt x="1613790" y="2147530"/>
                </a:lnTo>
                <a:lnTo>
                  <a:pt x="1633474" y="2140077"/>
                </a:lnTo>
                <a:lnTo>
                  <a:pt x="1671062" y="2154037"/>
                </a:lnTo>
                <a:lnTo>
                  <a:pt x="1697196" y="2169556"/>
                </a:lnTo>
                <a:lnTo>
                  <a:pt x="1720234" y="2179099"/>
                </a:lnTo>
                <a:lnTo>
                  <a:pt x="1748536" y="2175129"/>
                </a:lnTo>
                <a:lnTo>
                  <a:pt x="1775727" y="2181631"/>
                </a:lnTo>
                <a:lnTo>
                  <a:pt x="1830206" y="2206400"/>
                </a:lnTo>
                <a:lnTo>
                  <a:pt x="1853183" y="2210689"/>
                </a:lnTo>
                <a:lnTo>
                  <a:pt x="1884406" y="2211841"/>
                </a:lnTo>
                <a:lnTo>
                  <a:pt x="1918938" y="2211054"/>
                </a:lnTo>
                <a:lnTo>
                  <a:pt x="1953232" y="2211385"/>
                </a:lnTo>
                <a:lnTo>
                  <a:pt x="1983739" y="2215896"/>
                </a:lnTo>
                <a:lnTo>
                  <a:pt x="2010763" y="2198040"/>
                </a:lnTo>
                <a:lnTo>
                  <a:pt x="2030285" y="2191829"/>
                </a:lnTo>
                <a:lnTo>
                  <a:pt x="2076450" y="2191004"/>
                </a:lnTo>
                <a:lnTo>
                  <a:pt x="2121098" y="2192128"/>
                </a:lnTo>
                <a:lnTo>
                  <a:pt x="2175225" y="2197167"/>
                </a:lnTo>
                <a:lnTo>
                  <a:pt x="2233406" y="2204271"/>
                </a:lnTo>
                <a:lnTo>
                  <a:pt x="2290216" y="2211596"/>
                </a:lnTo>
                <a:lnTo>
                  <a:pt x="2340229" y="2217292"/>
                </a:lnTo>
                <a:lnTo>
                  <a:pt x="2392283" y="2223575"/>
                </a:lnTo>
                <a:lnTo>
                  <a:pt x="2438431" y="2230119"/>
                </a:lnTo>
                <a:lnTo>
                  <a:pt x="2481389" y="2234187"/>
                </a:lnTo>
                <a:lnTo>
                  <a:pt x="2693924" y="2228088"/>
                </a:lnTo>
                <a:lnTo>
                  <a:pt x="2743378" y="2231058"/>
                </a:lnTo>
                <a:lnTo>
                  <a:pt x="2783427" y="2235088"/>
                </a:lnTo>
                <a:lnTo>
                  <a:pt x="2815046" y="2233999"/>
                </a:lnTo>
                <a:lnTo>
                  <a:pt x="2839212" y="2221611"/>
                </a:lnTo>
                <a:lnTo>
                  <a:pt x="2863002" y="2226196"/>
                </a:lnTo>
                <a:lnTo>
                  <a:pt x="2874756" y="2227341"/>
                </a:lnTo>
                <a:lnTo>
                  <a:pt x="2882199" y="2227843"/>
                </a:lnTo>
                <a:lnTo>
                  <a:pt x="2931668" y="2239517"/>
                </a:lnTo>
                <a:lnTo>
                  <a:pt x="2965069" y="2247900"/>
                </a:lnTo>
                <a:lnTo>
                  <a:pt x="2977336" y="2232479"/>
                </a:lnTo>
                <a:lnTo>
                  <a:pt x="2990151" y="2234549"/>
                </a:lnTo>
                <a:lnTo>
                  <a:pt x="3006681" y="2242595"/>
                </a:lnTo>
                <a:lnTo>
                  <a:pt x="3030093" y="2245105"/>
                </a:lnTo>
                <a:lnTo>
                  <a:pt x="3097276" y="2226437"/>
                </a:lnTo>
                <a:lnTo>
                  <a:pt x="3114103" y="2222966"/>
                </a:lnTo>
                <a:lnTo>
                  <a:pt x="3133693" y="2223531"/>
                </a:lnTo>
                <a:lnTo>
                  <a:pt x="3155426" y="2223454"/>
                </a:lnTo>
                <a:lnTo>
                  <a:pt x="3178683" y="2218054"/>
                </a:lnTo>
                <a:lnTo>
                  <a:pt x="3205892" y="2226224"/>
                </a:lnTo>
                <a:lnTo>
                  <a:pt x="3221386" y="2216070"/>
                </a:lnTo>
                <a:lnTo>
                  <a:pt x="3235975" y="2200177"/>
                </a:lnTo>
                <a:lnTo>
                  <a:pt x="3260471" y="2191130"/>
                </a:lnTo>
                <a:lnTo>
                  <a:pt x="3277572" y="2195195"/>
                </a:lnTo>
                <a:lnTo>
                  <a:pt x="3290982" y="2194401"/>
                </a:lnTo>
                <a:lnTo>
                  <a:pt x="3301297" y="2187844"/>
                </a:lnTo>
                <a:lnTo>
                  <a:pt x="3309112" y="2174621"/>
                </a:lnTo>
                <a:lnTo>
                  <a:pt x="3363893" y="2191104"/>
                </a:lnTo>
                <a:lnTo>
                  <a:pt x="3394193" y="2194018"/>
                </a:lnTo>
                <a:lnTo>
                  <a:pt x="3414057" y="2188995"/>
                </a:lnTo>
                <a:lnTo>
                  <a:pt x="3437530" y="2181667"/>
                </a:lnTo>
                <a:lnTo>
                  <a:pt x="3478657" y="2177669"/>
                </a:lnTo>
                <a:lnTo>
                  <a:pt x="3529811" y="2179264"/>
                </a:lnTo>
                <a:lnTo>
                  <a:pt x="3584221" y="2180341"/>
                </a:lnTo>
                <a:lnTo>
                  <a:pt x="3723640" y="2181987"/>
                </a:lnTo>
                <a:lnTo>
                  <a:pt x="3757410" y="2182939"/>
                </a:lnTo>
                <a:lnTo>
                  <a:pt x="3779964" y="2183987"/>
                </a:lnTo>
                <a:lnTo>
                  <a:pt x="3792898" y="2184130"/>
                </a:lnTo>
                <a:lnTo>
                  <a:pt x="3797808" y="2182367"/>
                </a:lnTo>
                <a:lnTo>
                  <a:pt x="3841001" y="2195583"/>
                </a:lnTo>
                <a:lnTo>
                  <a:pt x="3876563" y="2192274"/>
                </a:lnTo>
                <a:lnTo>
                  <a:pt x="3906625" y="2187440"/>
                </a:lnTo>
                <a:lnTo>
                  <a:pt x="3933316" y="2196084"/>
                </a:lnTo>
                <a:lnTo>
                  <a:pt x="3977717" y="2188890"/>
                </a:lnTo>
                <a:lnTo>
                  <a:pt x="4029704" y="2176456"/>
                </a:lnTo>
                <a:lnTo>
                  <a:pt x="4051173" y="2174621"/>
                </a:lnTo>
                <a:lnTo>
                  <a:pt x="4075517" y="2159345"/>
                </a:lnTo>
                <a:lnTo>
                  <a:pt x="4100099" y="2140616"/>
                </a:lnTo>
                <a:lnTo>
                  <a:pt x="4125968" y="2128793"/>
                </a:lnTo>
                <a:lnTo>
                  <a:pt x="4154170" y="2134235"/>
                </a:lnTo>
                <a:lnTo>
                  <a:pt x="4158293" y="2123394"/>
                </a:lnTo>
                <a:lnTo>
                  <a:pt x="4176299" y="2124376"/>
                </a:lnTo>
                <a:lnTo>
                  <a:pt x="4198068" y="2126001"/>
                </a:lnTo>
                <a:lnTo>
                  <a:pt x="4213479" y="2117090"/>
                </a:lnTo>
                <a:lnTo>
                  <a:pt x="4220662" y="2106457"/>
                </a:lnTo>
                <a:lnTo>
                  <a:pt x="4230846" y="2102040"/>
                </a:lnTo>
                <a:lnTo>
                  <a:pt x="4242696" y="2100480"/>
                </a:lnTo>
                <a:lnTo>
                  <a:pt x="4254881" y="2098421"/>
                </a:lnTo>
                <a:lnTo>
                  <a:pt x="4281394" y="2087717"/>
                </a:lnTo>
                <a:lnTo>
                  <a:pt x="4327826" y="2082990"/>
                </a:lnTo>
                <a:lnTo>
                  <a:pt x="4376235" y="2083311"/>
                </a:lnTo>
                <a:lnTo>
                  <a:pt x="4408678" y="2087752"/>
                </a:lnTo>
                <a:lnTo>
                  <a:pt x="4448284" y="2077491"/>
                </a:lnTo>
                <a:lnTo>
                  <a:pt x="4473971" y="2066909"/>
                </a:lnTo>
                <a:lnTo>
                  <a:pt x="4497206" y="2063160"/>
                </a:lnTo>
                <a:lnTo>
                  <a:pt x="4529455" y="2073402"/>
                </a:lnTo>
                <a:lnTo>
                  <a:pt x="4635500" y="2032380"/>
                </a:lnTo>
                <a:lnTo>
                  <a:pt x="4699127" y="2028571"/>
                </a:lnTo>
                <a:lnTo>
                  <a:pt x="4717762" y="2026953"/>
                </a:lnTo>
                <a:lnTo>
                  <a:pt x="4742386" y="2023348"/>
                </a:lnTo>
                <a:lnTo>
                  <a:pt x="4769510" y="2019051"/>
                </a:lnTo>
                <a:lnTo>
                  <a:pt x="4795647" y="2015363"/>
                </a:lnTo>
                <a:lnTo>
                  <a:pt x="4842646" y="2020686"/>
                </a:lnTo>
                <a:lnTo>
                  <a:pt x="4894395" y="2020055"/>
                </a:lnTo>
                <a:lnTo>
                  <a:pt x="4949227" y="2014732"/>
                </a:lnTo>
                <a:lnTo>
                  <a:pt x="5005477" y="2005979"/>
                </a:lnTo>
                <a:lnTo>
                  <a:pt x="5061478" y="1995056"/>
                </a:lnTo>
                <a:lnTo>
                  <a:pt x="5115564" y="1983227"/>
                </a:lnTo>
                <a:lnTo>
                  <a:pt x="5166069" y="1971752"/>
                </a:lnTo>
                <a:lnTo>
                  <a:pt x="5211327" y="1961892"/>
                </a:lnTo>
                <a:lnTo>
                  <a:pt x="5249672" y="1954911"/>
                </a:lnTo>
                <a:lnTo>
                  <a:pt x="5295665" y="1950069"/>
                </a:lnTo>
                <a:lnTo>
                  <a:pt x="5358733" y="1938750"/>
                </a:lnTo>
                <a:lnTo>
                  <a:pt x="5420514" y="1931479"/>
                </a:lnTo>
                <a:lnTo>
                  <a:pt x="5462651" y="1938782"/>
                </a:lnTo>
                <a:lnTo>
                  <a:pt x="5504465" y="1942973"/>
                </a:lnTo>
                <a:lnTo>
                  <a:pt x="5532659" y="1947926"/>
                </a:lnTo>
                <a:lnTo>
                  <a:pt x="5563377" y="1955927"/>
                </a:lnTo>
                <a:lnTo>
                  <a:pt x="5612765" y="1969262"/>
                </a:lnTo>
                <a:lnTo>
                  <a:pt x="5629481" y="1966392"/>
                </a:lnTo>
                <a:lnTo>
                  <a:pt x="5646102" y="1964499"/>
                </a:lnTo>
                <a:lnTo>
                  <a:pt x="5662628" y="1963368"/>
                </a:lnTo>
                <a:lnTo>
                  <a:pt x="5679059" y="1962785"/>
                </a:lnTo>
                <a:lnTo>
                  <a:pt x="5733415" y="1962403"/>
                </a:lnTo>
                <a:lnTo>
                  <a:pt x="5747512" y="1967229"/>
                </a:lnTo>
                <a:lnTo>
                  <a:pt x="5762879" y="1973961"/>
                </a:lnTo>
                <a:lnTo>
                  <a:pt x="5807075" y="1971675"/>
                </a:lnTo>
                <a:lnTo>
                  <a:pt x="5817489" y="1963039"/>
                </a:lnTo>
                <a:lnTo>
                  <a:pt x="5831459" y="1965325"/>
                </a:lnTo>
                <a:lnTo>
                  <a:pt x="5845302" y="1963126"/>
                </a:lnTo>
                <a:lnTo>
                  <a:pt x="5895594" y="1953767"/>
                </a:lnTo>
                <a:lnTo>
                  <a:pt x="5901690" y="1954529"/>
                </a:lnTo>
                <a:lnTo>
                  <a:pt x="5907151" y="1951609"/>
                </a:lnTo>
                <a:lnTo>
                  <a:pt x="5914517" y="1953895"/>
                </a:lnTo>
                <a:lnTo>
                  <a:pt x="5917565" y="1951482"/>
                </a:lnTo>
                <a:lnTo>
                  <a:pt x="5954776" y="1957197"/>
                </a:lnTo>
                <a:lnTo>
                  <a:pt x="5975731" y="1958721"/>
                </a:lnTo>
                <a:lnTo>
                  <a:pt x="6017133" y="1967484"/>
                </a:lnTo>
                <a:lnTo>
                  <a:pt x="6024626" y="1963674"/>
                </a:lnTo>
                <a:lnTo>
                  <a:pt x="6086602" y="1968500"/>
                </a:lnTo>
                <a:lnTo>
                  <a:pt x="6087364" y="1966087"/>
                </a:lnTo>
                <a:lnTo>
                  <a:pt x="6104001" y="1956308"/>
                </a:lnTo>
                <a:lnTo>
                  <a:pt x="6109081" y="1956435"/>
                </a:lnTo>
                <a:lnTo>
                  <a:pt x="6140041" y="1952672"/>
                </a:lnTo>
                <a:lnTo>
                  <a:pt x="6153308" y="1945671"/>
                </a:lnTo>
                <a:lnTo>
                  <a:pt x="6169195" y="1942433"/>
                </a:lnTo>
                <a:lnTo>
                  <a:pt x="6208014" y="1949958"/>
                </a:lnTo>
                <a:lnTo>
                  <a:pt x="6215102" y="1943860"/>
                </a:lnTo>
                <a:lnTo>
                  <a:pt x="6223000" y="1940893"/>
                </a:lnTo>
                <a:lnTo>
                  <a:pt x="6232231" y="1940617"/>
                </a:lnTo>
                <a:lnTo>
                  <a:pt x="6243320" y="1942591"/>
                </a:lnTo>
                <a:lnTo>
                  <a:pt x="6261230" y="1938565"/>
                </a:lnTo>
                <a:lnTo>
                  <a:pt x="6273260" y="1931241"/>
                </a:lnTo>
                <a:lnTo>
                  <a:pt x="6285146" y="1926607"/>
                </a:lnTo>
                <a:lnTo>
                  <a:pt x="6302629" y="1930653"/>
                </a:lnTo>
                <a:lnTo>
                  <a:pt x="6309471" y="1923567"/>
                </a:lnTo>
                <a:lnTo>
                  <a:pt x="6328124" y="1919970"/>
                </a:lnTo>
                <a:lnTo>
                  <a:pt x="6345205" y="1916348"/>
                </a:lnTo>
                <a:lnTo>
                  <a:pt x="6347333" y="1909190"/>
                </a:lnTo>
                <a:lnTo>
                  <a:pt x="6360854" y="1904414"/>
                </a:lnTo>
                <a:lnTo>
                  <a:pt x="6372066" y="1906031"/>
                </a:lnTo>
                <a:lnTo>
                  <a:pt x="6383230" y="1907958"/>
                </a:lnTo>
                <a:lnTo>
                  <a:pt x="6396609" y="1904111"/>
                </a:lnTo>
                <a:lnTo>
                  <a:pt x="6404296" y="1904968"/>
                </a:lnTo>
                <a:lnTo>
                  <a:pt x="6401244" y="1910302"/>
                </a:lnTo>
                <a:lnTo>
                  <a:pt x="6398573" y="1916255"/>
                </a:lnTo>
                <a:lnTo>
                  <a:pt x="6407404" y="1918970"/>
                </a:lnTo>
                <a:lnTo>
                  <a:pt x="6421219" y="1919862"/>
                </a:lnTo>
                <a:lnTo>
                  <a:pt x="6438086" y="1925506"/>
                </a:lnTo>
                <a:lnTo>
                  <a:pt x="6445758" y="1923541"/>
                </a:lnTo>
                <a:lnTo>
                  <a:pt x="6449568" y="1921128"/>
                </a:lnTo>
                <a:lnTo>
                  <a:pt x="6454140" y="1916557"/>
                </a:lnTo>
                <a:lnTo>
                  <a:pt x="6460363" y="1908302"/>
                </a:lnTo>
                <a:lnTo>
                  <a:pt x="6479799" y="1909397"/>
                </a:lnTo>
                <a:lnTo>
                  <a:pt x="6495938" y="1905158"/>
                </a:lnTo>
                <a:lnTo>
                  <a:pt x="6514387" y="1898014"/>
                </a:lnTo>
                <a:lnTo>
                  <a:pt x="6540754" y="1890395"/>
                </a:lnTo>
                <a:lnTo>
                  <a:pt x="6553227" y="1893494"/>
                </a:lnTo>
                <a:lnTo>
                  <a:pt x="6564915" y="1892998"/>
                </a:lnTo>
                <a:lnTo>
                  <a:pt x="6576079" y="1889644"/>
                </a:lnTo>
                <a:lnTo>
                  <a:pt x="6586982" y="1884172"/>
                </a:lnTo>
                <a:lnTo>
                  <a:pt x="6602313" y="1883419"/>
                </a:lnTo>
                <a:lnTo>
                  <a:pt x="6617525" y="1881679"/>
                </a:lnTo>
                <a:lnTo>
                  <a:pt x="6632737" y="1879153"/>
                </a:lnTo>
                <a:lnTo>
                  <a:pt x="6674739" y="1870583"/>
                </a:lnTo>
                <a:lnTo>
                  <a:pt x="6693408" y="1873885"/>
                </a:lnTo>
                <a:lnTo>
                  <a:pt x="6701155" y="1873250"/>
                </a:lnTo>
                <a:lnTo>
                  <a:pt x="6714490" y="1873377"/>
                </a:lnTo>
                <a:lnTo>
                  <a:pt x="6731254" y="1871217"/>
                </a:lnTo>
                <a:lnTo>
                  <a:pt x="6741159" y="1862454"/>
                </a:lnTo>
                <a:lnTo>
                  <a:pt x="6755383" y="1863978"/>
                </a:lnTo>
                <a:lnTo>
                  <a:pt x="6771513" y="1856613"/>
                </a:lnTo>
                <a:lnTo>
                  <a:pt x="6774180" y="1860423"/>
                </a:lnTo>
                <a:lnTo>
                  <a:pt x="6787007" y="1865502"/>
                </a:lnTo>
                <a:lnTo>
                  <a:pt x="6845808" y="1838198"/>
                </a:lnTo>
                <a:lnTo>
                  <a:pt x="6856936" y="1834177"/>
                </a:lnTo>
                <a:lnTo>
                  <a:pt x="6866635" y="1831371"/>
                </a:lnTo>
                <a:lnTo>
                  <a:pt x="6880225" y="1827784"/>
                </a:lnTo>
                <a:lnTo>
                  <a:pt x="6882130" y="1825498"/>
                </a:lnTo>
                <a:lnTo>
                  <a:pt x="6918071" y="1817877"/>
                </a:lnTo>
                <a:lnTo>
                  <a:pt x="6928611" y="1808861"/>
                </a:lnTo>
                <a:lnTo>
                  <a:pt x="6947890" y="1802945"/>
                </a:lnTo>
                <a:lnTo>
                  <a:pt x="6967394" y="1799256"/>
                </a:lnTo>
                <a:lnTo>
                  <a:pt x="6985065" y="1793734"/>
                </a:lnTo>
                <a:lnTo>
                  <a:pt x="6998843" y="1782317"/>
                </a:lnTo>
                <a:lnTo>
                  <a:pt x="7005701" y="1777746"/>
                </a:lnTo>
                <a:lnTo>
                  <a:pt x="7012178" y="1775460"/>
                </a:lnTo>
                <a:lnTo>
                  <a:pt x="7018528" y="1774571"/>
                </a:lnTo>
                <a:lnTo>
                  <a:pt x="7036054" y="1775333"/>
                </a:lnTo>
                <a:lnTo>
                  <a:pt x="7040753" y="1782064"/>
                </a:lnTo>
                <a:lnTo>
                  <a:pt x="7051675" y="1778889"/>
                </a:lnTo>
                <a:lnTo>
                  <a:pt x="7066280" y="1782317"/>
                </a:lnTo>
                <a:lnTo>
                  <a:pt x="7071995" y="1782317"/>
                </a:lnTo>
                <a:lnTo>
                  <a:pt x="7076969" y="1766161"/>
                </a:lnTo>
                <a:lnTo>
                  <a:pt x="7092172" y="1762982"/>
                </a:lnTo>
                <a:lnTo>
                  <a:pt x="7105731" y="1761279"/>
                </a:lnTo>
                <a:lnTo>
                  <a:pt x="7105777" y="1749552"/>
                </a:lnTo>
                <a:lnTo>
                  <a:pt x="7120645" y="1742701"/>
                </a:lnTo>
                <a:lnTo>
                  <a:pt x="7126144" y="1734947"/>
                </a:lnTo>
                <a:lnTo>
                  <a:pt x="7132476" y="1732335"/>
                </a:lnTo>
                <a:lnTo>
                  <a:pt x="7149846" y="1740915"/>
                </a:lnTo>
                <a:lnTo>
                  <a:pt x="7191680" y="1713690"/>
                </a:lnTo>
                <a:lnTo>
                  <a:pt x="7238777" y="1684274"/>
                </a:lnTo>
                <a:lnTo>
                  <a:pt x="7284112" y="1652190"/>
                </a:lnTo>
                <a:lnTo>
                  <a:pt x="7320660" y="1616964"/>
                </a:lnTo>
                <a:lnTo>
                  <a:pt x="7346963" y="1609724"/>
                </a:lnTo>
                <a:lnTo>
                  <a:pt x="7365253" y="1606486"/>
                </a:lnTo>
                <a:lnTo>
                  <a:pt x="7381472" y="1602962"/>
                </a:lnTo>
                <a:lnTo>
                  <a:pt x="7401559" y="1594865"/>
                </a:lnTo>
                <a:lnTo>
                  <a:pt x="7414714" y="1577278"/>
                </a:lnTo>
                <a:lnTo>
                  <a:pt x="7442882" y="1577419"/>
                </a:lnTo>
                <a:lnTo>
                  <a:pt x="7476265" y="1578631"/>
                </a:lnTo>
                <a:lnTo>
                  <a:pt x="7505065" y="1564259"/>
                </a:lnTo>
                <a:lnTo>
                  <a:pt x="7606665" y="1536191"/>
                </a:lnTo>
                <a:lnTo>
                  <a:pt x="7665720" y="1481582"/>
                </a:lnTo>
                <a:lnTo>
                  <a:pt x="7674991" y="1475359"/>
                </a:lnTo>
                <a:lnTo>
                  <a:pt x="7692517" y="1459864"/>
                </a:lnTo>
                <a:lnTo>
                  <a:pt x="7696454" y="1459991"/>
                </a:lnTo>
                <a:lnTo>
                  <a:pt x="7705471" y="1463548"/>
                </a:lnTo>
                <a:lnTo>
                  <a:pt x="7712233" y="1461845"/>
                </a:lnTo>
                <a:lnTo>
                  <a:pt x="7735951" y="1454023"/>
                </a:lnTo>
                <a:lnTo>
                  <a:pt x="7736713" y="1455674"/>
                </a:lnTo>
                <a:lnTo>
                  <a:pt x="7737729" y="1455420"/>
                </a:lnTo>
                <a:lnTo>
                  <a:pt x="7748270" y="1445767"/>
                </a:lnTo>
                <a:lnTo>
                  <a:pt x="7753096" y="1442592"/>
                </a:lnTo>
                <a:lnTo>
                  <a:pt x="7759319" y="1456436"/>
                </a:lnTo>
                <a:lnTo>
                  <a:pt x="7768758" y="1456987"/>
                </a:lnTo>
                <a:lnTo>
                  <a:pt x="7779781" y="1453800"/>
                </a:lnTo>
                <a:lnTo>
                  <a:pt x="7790447" y="1451613"/>
                </a:lnTo>
                <a:lnTo>
                  <a:pt x="7798816" y="1455165"/>
                </a:lnTo>
                <a:lnTo>
                  <a:pt x="7812912" y="1445180"/>
                </a:lnTo>
                <a:lnTo>
                  <a:pt x="7827772" y="1435862"/>
                </a:lnTo>
                <a:lnTo>
                  <a:pt x="7833868" y="1432687"/>
                </a:lnTo>
                <a:lnTo>
                  <a:pt x="7834122" y="1432940"/>
                </a:lnTo>
                <a:lnTo>
                  <a:pt x="7835646" y="1432940"/>
                </a:lnTo>
                <a:lnTo>
                  <a:pt x="7837678" y="1432178"/>
                </a:lnTo>
                <a:lnTo>
                  <a:pt x="7840726" y="1430274"/>
                </a:lnTo>
                <a:lnTo>
                  <a:pt x="7844917" y="1426972"/>
                </a:lnTo>
                <a:lnTo>
                  <a:pt x="7861554" y="1420876"/>
                </a:lnTo>
                <a:lnTo>
                  <a:pt x="7864475" y="1423797"/>
                </a:lnTo>
                <a:lnTo>
                  <a:pt x="7865364" y="1422780"/>
                </a:lnTo>
                <a:lnTo>
                  <a:pt x="7868818" y="1415266"/>
                </a:lnTo>
                <a:lnTo>
                  <a:pt x="7872428" y="1410668"/>
                </a:lnTo>
                <a:lnTo>
                  <a:pt x="7878919" y="1411904"/>
                </a:lnTo>
                <a:lnTo>
                  <a:pt x="7891018" y="1421891"/>
                </a:lnTo>
                <a:lnTo>
                  <a:pt x="7901695" y="1412335"/>
                </a:lnTo>
                <a:lnTo>
                  <a:pt x="7912719" y="1410303"/>
                </a:lnTo>
                <a:lnTo>
                  <a:pt x="7926290" y="1410604"/>
                </a:lnTo>
                <a:lnTo>
                  <a:pt x="7944611" y="1408049"/>
                </a:lnTo>
                <a:lnTo>
                  <a:pt x="7950422" y="1399081"/>
                </a:lnTo>
                <a:lnTo>
                  <a:pt x="7957280" y="1394602"/>
                </a:lnTo>
                <a:lnTo>
                  <a:pt x="7965043" y="1393672"/>
                </a:lnTo>
                <a:lnTo>
                  <a:pt x="7973568" y="1395349"/>
                </a:lnTo>
                <a:lnTo>
                  <a:pt x="7992110" y="1385028"/>
                </a:lnTo>
                <a:lnTo>
                  <a:pt x="8011985" y="1378410"/>
                </a:lnTo>
                <a:lnTo>
                  <a:pt x="8033004" y="1372864"/>
                </a:lnTo>
                <a:lnTo>
                  <a:pt x="8054975" y="1365758"/>
                </a:lnTo>
                <a:lnTo>
                  <a:pt x="8074380" y="1351498"/>
                </a:lnTo>
                <a:lnTo>
                  <a:pt x="8094202" y="1346930"/>
                </a:lnTo>
                <a:lnTo>
                  <a:pt x="8115143" y="1345362"/>
                </a:lnTo>
                <a:lnTo>
                  <a:pt x="8137906" y="1340103"/>
                </a:lnTo>
                <a:lnTo>
                  <a:pt x="8205470" y="1334770"/>
                </a:lnTo>
                <a:lnTo>
                  <a:pt x="8208009" y="1332102"/>
                </a:lnTo>
                <a:lnTo>
                  <a:pt x="8209915" y="1330833"/>
                </a:lnTo>
                <a:lnTo>
                  <a:pt x="8211439" y="1330325"/>
                </a:lnTo>
                <a:lnTo>
                  <a:pt x="8211693" y="1330452"/>
                </a:lnTo>
                <a:lnTo>
                  <a:pt x="8217027" y="1325879"/>
                </a:lnTo>
                <a:lnTo>
                  <a:pt x="8229520" y="1312862"/>
                </a:lnTo>
                <a:lnTo>
                  <a:pt x="8241157" y="1299464"/>
                </a:lnTo>
                <a:lnTo>
                  <a:pt x="8256186" y="1296167"/>
                </a:lnTo>
                <a:lnTo>
                  <a:pt x="8275478" y="1294241"/>
                </a:lnTo>
                <a:lnTo>
                  <a:pt x="8308085" y="1291971"/>
                </a:lnTo>
                <a:lnTo>
                  <a:pt x="8311896" y="1288796"/>
                </a:lnTo>
                <a:lnTo>
                  <a:pt x="8315071" y="1288669"/>
                </a:lnTo>
                <a:lnTo>
                  <a:pt x="8318119" y="1289939"/>
                </a:lnTo>
                <a:lnTo>
                  <a:pt x="8319261" y="1290701"/>
                </a:lnTo>
                <a:lnTo>
                  <a:pt x="8346440" y="1264158"/>
                </a:lnTo>
                <a:lnTo>
                  <a:pt x="8360029" y="1244853"/>
                </a:lnTo>
                <a:lnTo>
                  <a:pt x="8367776" y="1236345"/>
                </a:lnTo>
                <a:lnTo>
                  <a:pt x="8368410" y="1230884"/>
                </a:lnTo>
                <a:lnTo>
                  <a:pt x="8449183" y="1204595"/>
                </a:lnTo>
                <a:lnTo>
                  <a:pt x="8498586" y="1186179"/>
                </a:lnTo>
                <a:lnTo>
                  <a:pt x="8511293" y="1174619"/>
                </a:lnTo>
                <a:lnTo>
                  <a:pt x="8529193" y="1166272"/>
                </a:lnTo>
                <a:lnTo>
                  <a:pt x="8552521" y="1159212"/>
                </a:lnTo>
                <a:lnTo>
                  <a:pt x="8581517" y="1151509"/>
                </a:lnTo>
                <a:lnTo>
                  <a:pt x="8623244" y="1136449"/>
                </a:lnTo>
                <a:lnTo>
                  <a:pt x="8665686" y="1127140"/>
                </a:lnTo>
                <a:lnTo>
                  <a:pt x="8709032" y="1121380"/>
                </a:lnTo>
                <a:lnTo>
                  <a:pt x="8753475" y="1116964"/>
                </a:lnTo>
                <a:lnTo>
                  <a:pt x="8791082" y="1096590"/>
                </a:lnTo>
                <a:lnTo>
                  <a:pt x="8826830" y="1080610"/>
                </a:lnTo>
                <a:lnTo>
                  <a:pt x="8863523" y="1062448"/>
                </a:lnTo>
                <a:lnTo>
                  <a:pt x="8903964" y="1035526"/>
                </a:lnTo>
                <a:lnTo>
                  <a:pt x="8950960" y="993266"/>
                </a:lnTo>
                <a:lnTo>
                  <a:pt x="9035288" y="947420"/>
                </a:lnTo>
                <a:lnTo>
                  <a:pt x="9048224" y="936571"/>
                </a:lnTo>
                <a:lnTo>
                  <a:pt x="9068958" y="920353"/>
                </a:lnTo>
                <a:lnTo>
                  <a:pt x="9090955" y="906397"/>
                </a:lnTo>
                <a:lnTo>
                  <a:pt x="9107678" y="902335"/>
                </a:lnTo>
                <a:lnTo>
                  <a:pt x="9139301" y="879475"/>
                </a:lnTo>
                <a:lnTo>
                  <a:pt x="9140444" y="873378"/>
                </a:lnTo>
                <a:lnTo>
                  <a:pt x="9145905" y="868934"/>
                </a:lnTo>
                <a:lnTo>
                  <a:pt x="9171051" y="864615"/>
                </a:lnTo>
                <a:lnTo>
                  <a:pt x="9175877" y="863980"/>
                </a:lnTo>
                <a:lnTo>
                  <a:pt x="9178798" y="862838"/>
                </a:lnTo>
                <a:lnTo>
                  <a:pt x="9180576" y="861440"/>
                </a:lnTo>
                <a:lnTo>
                  <a:pt x="9180703" y="860933"/>
                </a:lnTo>
                <a:lnTo>
                  <a:pt x="9189974" y="858901"/>
                </a:lnTo>
                <a:lnTo>
                  <a:pt x="9208379" y="846095"/>
                </a:lnTo>
                <a:lnTo>
                  <a:pt x="9279763" y="794892"/>
                </a:lnTo>
                <a:lnTo>
                  <a:pt x="9294115" y="795379"/>
                </a:lnTo>
                <a:lnTo>
                  <a:pt x="9304575" y="796782"/>
                </a:lnTo>
                <a:lnTo>
                  <a:pt x="9307962" y="793589"/>
                </a:lnTo>
                <a:lnTo>
                  <a:pt x="9301099" y="780288"/>
                </a:lnTo>
                <a:lnTo>
                  <a:pt x="9307449" y="778637"/>
                </a:lnTo>
                <a:lnTo>
                  <a:pt x="9310370" y="774953"/>
                </a:lnTo>
                <a:lnTo>
                  <a:pt x="9311640" y="770127"/>
                </a:lnTo>
                <a:lnTo>
                  <a:pt x="9311767" y="768096"/>
                </a:lnTo>
                <a:lnTo>
                  <a:pt x="9357106" y="763397"/>
                </a:lnTo>
                <a:lnTo>
                  <a:pt x="9361805" y="759460"/>
                </a:lnTo>
                <a:lnTo>
                  <a:pt x="9414383" y="763397"/>
                </a:lnTo>
                <a:lnTo>
                  <a:pt x="9419971" y="765301"/>
                </a:lnTo>
                <a:lnTo>
                  <a:pt x="9426702" y="764794"/>
                </a:lnTo>
                <a:lnTo>
                  <a:pt x="9435973" y="758571"/>
                </a:lnTo>
                <a:lnTo>
                  <a:pt x="9437751" y="756158"/>
                </a:lnTo>
                <a:lnTo>
                  <a:pt x="9578721" y="708660"/>
                </a:lnTo>
                <a:lnTo>
                  <a:pt x="9601884" y="703183"/>
                </a:lnTo>
                <a:lnTo>
                  <a:pt x="9622774" y="698563"/>
                </a:lnTo>
                <a:lnTo>
                  <a:pt x="9648783" y="692515"/>
                </a:lnTo>
                <a:lnTo>
                  <a:pt x="9687306" y="682751"/>
                </a:lnTo>
                <a:lnTo>
                  <a:pt x="9735163" y="674387"/>
                </a:lnTo>
                <a:lnTo>
                  <a:pt x="9803445" y="666089"/>
                </a:lnTo>
                <a:lnTo>
                  <a:pt x="9836658" y="659511"/>
                </a:lnTo>
                <a:lnTo>
                  <a:pt x="9865788" y="641377"/>
                </a:lnTo>
                <a:lnTo>
                  <a:pt x="9905015" y="636651"/>
                </a:lnTo>
                <a:lnTo>
                  <a:pt x="9936099" y="636115"/>
                </a:lnTo>
                <a:lnTo>
                  <a:pt x="9940798" y="630554"/>
                </a:lnTo>
                <a:lnTo>
                  <a:pt x="9985187" y="634277"/>
                </a:lnTo>
                <a:lnTo>
                  <a:pt x="10023205" y="626625"/>
                </a:lnTo>
                <a:lnTo>
                  <a:pt x="10059121" y="613199"/>
                </a:lnTo>
                <a:lnTo>
                  <a:pt x="10097201" y="599603"/>
                </a:lnTo>
                <a:lnTo>
                  <a:pt x="10141712" y="591438"/>
                </a:lnTo>
                <a:lnTo>
                  <a:pt x="10162252" y="562165"/>
                </a:lnTo>
                <a:lnTo>
                  <a:pt x="10186971" y="552323"/>
                </a:lnTo>
                <a:lnTo>
                  <a:pt x="10214524" y="549148"/>
                </a:lnTo>
                <a:lnTo>
                  <a:pt x="10243566" y="539876"/>
                </a:lnTo>
                <a:lnTo>
                  <a:pt x="10259895" y="535779"/>
                </a:lnTo>
                <a:lnTo>
                  <a:pt x="10274569" y="533860"/>
                </a:lnTo>
                <a:lnTo>
                  <a:pt x="10287553" y="532822"/>
                </a:lnTo>
                <a:lnTo>
                  <a:pt x="10298811" y="531367"/>
                </a:lnTo>
                <a:lnTo>
                  <a:pt x="10326878" y="522604"/>
                </a:lnTo>
                <a:lnTo>
                  <a:pt x="10341864" y="503936"/>
                </a:lnTo>
                <a:lnTo>
                  <a:pt x="10381488" y="471550"/>
                </a:lnTo>
                <a:lnTo>
                  <a:pt x="10386849" y="460293"/>
                </a:lnTo>
                <a:lnTo>
                  <a:pt x="10391806" y="440261"/>
                </a:lnTo>
                <a:lnTo>
                  <a:pt x="10397382" y="420919"/>
                </a:lnTo>
                <a:lnTo>
                  <a:pt x="10404602" y="411734"/>
                </a:lnTo>
                <a:lnTo>
                  <a:pt x="10430414" y="401806"/>
                </a:lnTo>
                <a:lnTo>
                  <a:pt x="10470181" y="327562"/>
                </a:lnTo>
                <a:lnTo>
                  <a:pt x="10502138" y="306704"/>
                </a:lnTo>
                <a:lnTo>
                  <a:pt x="10522471" y="263880"/>
                </a:lnTo>
                <a:lnTo>
                  <a:pt x="10549175" y="248523"/>
                </a:lnTo>
                <a:lnTo>
                  <a:pt x="10573664" y="245429"/>
                </a:lnTo>
                <a:lnTo>
                  <a:pt x="10587355" y="239395"/>
                </a:lnTo>
                <a:lnTo>
                  <a:pt x="10614025" y="228203"/>
                </a:lnTo>
                <a:lnTo>
                  <a:pt x="10627574" y="219874"/>
                </a:lnTo>
                <a:lnTo>
                  <a:pt x="10634218" y="208915"/>
                </a:lnTo>
                <a:lnTo>
                  <a:pt x="10653944" y="196343"/>
                </a:lnTo>
                <a:lnTo>
                  <a:pt x="10692114" y="187213"/>
                </a:lnTo>
                <a:lnTo>
                  <a:pt x="10727497" y="178107"/>
                </a:lnTo>
                <a:lnTo>
                  <a:pt x="10738866" y="165607"/>
                </a:lnTo>
                <a:lnTo>
                  <a:pt x="10762071" y="163575"/>
                </a:lnTo>
                <a:lnTo>
                  <a:pt x="10790682" y="148208"/>
                </a:lnTo>
                <a:lnTo>
                  <a:pt x="10817482" y="127603"/>
                </a:lnTo>
                <a:lnTo>
                  <a:pt x="10835259" y="109854"/>
                </a:lnTo>
                <a:lnTo>
                  <a:pt x="10883519" y="49910"/>
                </a:lnTo>
                <a:lnTo>
                  <a:pt x="1091565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884" y="857885"/>
            <a:ext cx="659257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225"/>
              <a:t>Primary</a:t>
            </a:r>
            <a:r>
              <a:rPr dirty="0" sz="4400" spc="-235"/>
              <a:t> </a:t>
            </a:r>
            <a:r>
              <a:rPr dirty="0" sz="4400" spc="-280"/>
              <a:t>Purpose</a:t>
            </a:r>
            <a:r>
              <a:rPr dirty="0" sz="4400" spc="-305"/>
              <a:t> </a:t>
            </a:r>
            <a:r>
              <a:rPr dirty="0" sz="4400"/>
              <a:t>of</a:t>
            </a:r>
            <a:r>
              <a:rPr dirty="0" sz="4400" spc="-204"/>
              <a:t> </a:t>
            </a:r>
            <a:r>
              <a:rPr dirty="0" sz="4400" spc="-75"/>
              <a:t>the</a:t>
            </a:r>
            <a:r>
              <a:rPr dirty="0" sz="4400" spc="-245"/>
              <a:t> </a:t>
            </a:r>
            <a:r>
              <a:rPr dirty="0" sz="4400" spc="-100"/>
              <a:t>Court</a:t>
            </a:r>
            <a:endParaRPr sz="4400"/>
          </a:p>
        </p:txBody>
      </p:sp>
      <p:grpSp>
        <p:nvGrpSpPr>
          <p:cNvPr id="4" name="object 4" descr=""/>
          <p:cNvGrpSpPr/>
          <p:nvPr/>
        </p:nvGrpSpPr>
        <p:grpSpPr>
          <a:xfrm>
            <a:off x="6457950" y="571436"/>
            <a:ext cx="5734050" cy="6287135"/>
            <a:chOff x="6457950" y="571436"/>
            <a:chExt cx="5734050" cy="6287135"/>
          </a:xfrm>
        </p:grpSpPr>
        <p:sp>
          <p:nvSpPr>
            <p:cNvPr id="5" name="object 5" descr=""/>
            <p:cNvSpPr/>
            <p:nvPr/>
          </p:nvSpPr>
          <p:spPr>
            <a:xfrm>
              <a:off x="6457950" y="5800725"/>
              <a:ext cx="5734050" cy="1057275"/>
            </a:xfrm>
            <a:custGeom>
              <a:avLst/>
              <a:gdLst/>
              <a:ahLst/>
              <a:cxnLst/>
              <a:rect l="l" t="t" r="r" b="b"/>
              <a:pathLst>
                <a:path w="5734050" h="1057275">
                  <a:moveTo>
                    <a:pt x="5734050" y="0"/>
                  </a:moveTo>
                  <a:lnTo>
                    <a:pt x="5677534" y="28879"/>
                  </a:lnTo>
                  <a:lnTo>
                    <a:pt x="5623760" y="44635"/>
                  </a:lnTo>
                  <a:lnTo>
                    <a:pt x="5606415" y="46329"/>
                  </a:lnTo>
                  <a:lnTo>
                    <a:pt x="5595919" y="43059"/>
                  </a:lnTo>
                  <a:lnTo>
                    <a:pt x="5587603" y="42911"/>
                  </a:lnTo>
                  <a:lnTo>
                    <a:pt x="5581072" y="46667"/>
                  </a:lnTo>
                  <a:lnTo>
                    <a:pt x="5575934" y="55105"/>
                  </a:lnTo>
                  <a:lnTo>
                    <a:pt x="5547697" y="62162"/>
                  </a:lnTo>
                  <a:lnTo>
                    <a:pt x="5520626" y="73701"/>
                  </a:lnTo>
                  <a:lnTo>
                    <a:pt x="5496032" y="81387"/>
                  </a:lnTo>
                  <a:lnTo>
                    <a:pt x="5475224" y="76885"/>
                  </a:lnTo>
                  <a:lnTo>
                    <a:pt x="5432960" y="91022"/>
                  </a:lnTo>
                  <a:lnTo>
                    <a:pt x="5400675" y="98890"/>
                  </a:lnTo>
                  <a:lnTo>
                    <a:pt x="5378390" y="107484"/>
                  </a:lnTo>
                  <a:lnTo>
                    <a:pt x="5366131" y="123799"/>
                  </a:lnTo>
                  <a:lnTo>
                    <a:pt x="5337321" y="122462"/>
                  </a:lnTo>
                  <a:lnTo>
                    <a:pt x="5315680" y="122913"/>
                  </a:lnTo>
                  <a:lnTo>
                    <a:pt x="5295229" y="127675"/>
                  </a:lnTo>
                  <a:lnTo>
                    <a:pt x="5269992" y="139268"/>
                  </a:lnTo>
                  <a:lnTo>
                    <a:pt x="5248417" y="146089"/>
                  </a:lnTo>
                  <a:lnTo>
                    <a:pt x="5233320" y="151603"/>
                  </a:lnTo>
                  <a:lnTo>
                    <a:pt x="5217413" y="155616"/>
                  </a:lnTo>
                  <a:lnTo>
                    <a:pt x="5193410" y="157937"/>
                  </a:lnTo>
                  <a:lnTo>
                    <a:pt x="5169376" y="182087"/>
                  </a:lnTo>
                  <a:lnTo>
                    <a:pt x="5138864" y="191501"/>
                  </a:lnTo>
                  <a:lnTo>
                    <a:pt x="5102542" y="192321"/>
                  </a:lnTo>
                  <a:lnTo>
                    <a:pt x="5061077" y="190690"/>
                  </a:lnTo>
                  <a:lnTo>
                    <a:pt x="5031444" y="201374"/>
                  </a:lnTo>
                  <a:lnTo>
                    <a:pt x="4996894" y="218935"/>
                  </a:lnTo>
                  <a:lnTo>
                    <a:pt x="4961796" y="228780"/>
                  </a:lnTo>
                  <a:lnTo>
                    <a:pt x="4930521" y="216319"/>
                  </a:lnTo>
                  <a:lnTo>
                    <a:pt x="4913471" y="218549"/>
                  </a:lnTo>
                  <a:lnTo>
                    <a:pt x="4893849" y="214095"/>
                  </a:lnTo>
                  <a:lnTo>
                    <a:pt x="4875228" y="214409"/>
                  </a:lnTo>
                  <a:lnTo>
                    <a:pt x="4861179" y="230949"/>
                  </a:lnTo>
                  <a:lnTo>
                    <a:pt x="4826775" y="229039"/>
                  </a:lnTo>
                  <a:lnTo>
                    <a:pt x="4800361" y="231611"/>
                  </a:lnTo>
                  <a:lnTo>
                    <a:pt x="4775114" y="232662"/>
                  </a:lnTo>
                  <a:lnTo>
                    <a:pt x="4744211" y="226187"/>
                  </a:lnTo>
                  <a:lnTo>
                    <a:pt x="4717460" y="234141"/>
                  </a:lnTo>
                  <a:lnTo>
                    <a:pt x="4708413" y="249485"/>
                  </a:lnTo>
                  <a:lnTo>
                    <a:pt x="4695009" y="262752"/>
                  </a:lnTo>
                  <a:lnTo>
                    <a:pt x="4655184" y="264477"/>
                  </a:lnTo>
                  <a:lnTo>
                    <a:pt x="4628312" y="276662"/>
                  </a:lnTo>
                  <a:lnTo>
                    <a:pt x="4599940" y="286251"/>
                  </a:lnTo>
                  <a:lnTo>
                    <a:pt x="4570424" y="293145"/>
                  </a:lnTo>
                  <a:lnTo>
                    <a:pt x="4540123" y="297243"/>
                  </a:lnTo>
                  <a:lnTo>
                    <a:pt x="4535352" y="293470"/>
                  </a:lnTo>
                  <a:lnTo>
                    <a:pt x="4527486" y="295940"/>
                  </a:lnTo>
                  <a:lnTo>
                    <a:pt x="4511421" y="305066"/>
                  </a:lnTo>
                  <a:lnTo>
                    <a:pt x="4509238" y="300557"/>
                  </a:lnTo>
                  <a:lnTo>
                    <a:pt x="4503197" y="297976"/>
                  </a:lnTo>
                  <a:lnTo>
                    <a:pt x="4495776" y="297830"/>
                  </a:lnTo>
                  <a:lnTo>
                    <a:pt x="4489450" y="300621"/>
                  </a:lnTo>
                  <a:lnTo>
                    <a:pt x="4432808" y="310681"/>
                  </a:lnTo>
                  <a:lnTo>
                    <a:pt x="4405304" y="311882"/>
                  </a:lnTo>
                  <a:lnTo>
                    <a:pt x="4393346" y="308034"/>
                  </a:lnTo>
                  <a:lnTo>
                    <a:pt x="4383338" y="302947"/>
                  </a:lnTo>
                  <a:lnTo>
                    <a:pt x="4361688" y="300431"/>
                  </a:lnTo>
                  <a:lnTo>
                    <a:pt x="4333073" y="293311"/>
                  </a:lnTo>
                  <a:lnTo>
                    <a:pt x="4315269" y="272238"/>
                  </a:lnTo>
                  <a:lnTo>
                    <a:pt x="4296608" y="257102"/>
                  </a:lnTo>
                  <a:lnTo>
                    <a:pt x="4265422" y="267792"/>
                  </a:lnTo>
                  <a:lnTo>
                    <a:pt x="4223498" y="264538"/>
                  </a:lnTo>
                  <a:lnTo>
                    <a:pt x="4186539" y="257586"/>
                  </a:lnTo>
                  <a:lnTo>
                    <a:pt x="4150032" y="254688"/>
                  </a:lnTo>
                  <a:lnTo>
                    <a:pt x="4109466" y="263601"/>
                  </a:lnTo>
                  <a:lnTo>
                    <a:pt x="4057870" y="264283"/>
                  </a:lnTo>
                  <a:lnTo>
                    <a:pt x="3944248" y="267205"/>
                  </a:lnTo>
                  <a:lnTo>
                    <a:pt x="3898010" y="267716"/>
                  </a:lnTo>
                  <a:lnTo>
                    <a:pt x="3865187" y="262987"/>
                  </a:lnTo>
                  <a:lnTo>
                    <a:pt x="3841924" y="256873"/>
                  </a:lnTo>
                  <a:lnTo>
                    <a:pt x="3821876" y="254678"/>
                  </a:lnTo>
                  <a:lnTo>
                    <a:pt x="3798697" y="261708"/>
                  </a:lnTo>
                  <a:lnTo>
                    <a:pt x="3778906" y="242011"/>
                  </a:lnTo>
                  <a:lnTo>
                    <a:pt x="3766581" y="242417"/>
                  </a:lnTo>
                  <a:lnTo>
                    <a:pt x="3753994" y="251929"/>
                  </a:lnTo>
                  <a:lnTo>
                    <a:pt x="3733419" y="259549"/>
                  </a:lnTo>
                  <a:lnTo>
                    <a:pt x="3723215" y="266288"/>
                  </a:lnTo>
                  <a:lnTo>
                    <a:pt x="3727322" y="274888"/>
                  </a:lnTo>
                  <a:lnTo>
                    <a:pt x="3731811" y="282388"/>
                  </a:lnTo>
                  <a:lnTo>
                    <a:pt x="3722751" y="285826"/>
                  </a:lnTo>
                  <a:lnTo>
                    <a:pt x="3706078" y="283475"/>
                  </a:lnTo>
                  <a:lnTo>
                    <a:pt x="3692905" y="289526"/>
                  </a:lnTo>
                  <a:lnTo>
                    <a:pt x="3679638" y="295118"/>
                  </a:lnTo>
                  <a:lnTo>
                    <a:pt x="3662679" y="291388"/>
                  </a:lnTo>
                  <a:lnTo>
                    <a:pt x="3659076" y="280808"/>
                  </a:lnTo>
                  <a:lnTo>
                    <a:pt x="3638041" y="279838"/>
                  </a:lnTo>
                  <a:lnTo>
                    <a:pt x="3615102" y="279344"/>
                  </a:lnTo>
                  <a:lnTo>
                    <a:pt x="3605783" y="270192"/>
                  </a:lnTo>
                  <a:lnTo>
                    <a:pt x="3585374" y="281245"/>
                  </a:lnTo>
                  <a:lnTo>
                    <a:pt x="3570430" y="277275"/>
                  </a:lnTo>
                  <a:lnTo>
                    <a:pt x="3554938" y="269138"/>
                  </a:lnTo>
                  <a:lnTo>
                    <a:pt x="3532885" y="267690"/>
                  </a:lnTo>
                  <a:lnTo>
                    <a:pt x="3519793" y="273895"/>
                  </a:lnTo>
                  <a:lnTo>
                    <a:pt x="3508629" y="276012"/>
                  </a:lnTo>
                  <a:lnTo>
                    <a:pt x="3498703" y="273523"/>
                  </a:lnTo>
                  <a:lnTo>
                    <a:pt x="3489325" y="265912"/>
                  </a:lnTo>
                  <a:lnTo>
                    <a:pt x="3450021" y="286230"/>
                  </a:lnTo>
                  <a:lnTo>
                    <a:pt x="3430346" y="289629"/>
                  </a:lnTo>
                  <a:lnTo>
                    <a:pt x="3418321" y="284575"/>
                  </a:lnTo>
                  <a:lnTo>
                    <a:pt x="3401969" y="279537"/>
                  </a:lnTo>
                  <a:lnTo>
                    <a:pt x="3369309" y="282981"/>
                  </a:lnTo>
                  <a:lnTo>
                    <a:pt x="3323967" y="290324"/>
                  </a:lnTo>
                  <a:lnTo>
                    <a:pt x="3282600" y="291542"/>
                  </a:lnTo>
                  <a:lnTo>
                    <a:pt x="3240043" y="298849"/>
                  </a:lnTo>
                  <a:lnTo>
                    <a:pt x="3191129" y="324459"/>
                  </a:lnTo>
                  <a:lnTo>
                    <a:pt x="3180083" y="333622"/>
                  </a:lnTo>
                  <a:lnTo>
                    <a:pt x="3168777" y="339637"/>
                  </a:lnTo>
                  <a:lnTo>
                    <a:pt x="3144901" y="348957"/>
                  </a:lnTo>
                  <a:lnTo>
                    <a:pt x="3129752" y="355310"/>
                  </a:lnTo>
                  <a:lnTo>
                    <a:pt x="3112579" y="362053"/>
                  </a:lnTo>
                  <a:lnTo>
                    <a:pt x="3098073" y="366997"/>
                  </a:lnTo>
                  <a:lnTo>
                    <a:pt x="3090926" y="367957"/>
                  </a:lnTo>
                  <a:lnTo>
                    <a:pt x="3062053" y="386582"/>
                  </a:lnTo>
                  <a:lnTo>
                    <a:pt x="3039967" y="393347"/>
                  </a:lnTo>
                  <a:lnTo>
                    <a:pt x="3022024" y="397964"/>
                  </a:lnTo>
                  <a:lnTo>
                    <a:pt x="3005581" y="410146"/>
                  </a:lnTo>
                  <a:lnTo>
                    <a:pt x="2963427" y="410770"/>
                  </a:lnTo>
                  <a:lnTo>
                    <a:pt x="2928477" y="405998"/>
                  </a:lnTo>
                  <a:lnTo>
                    <a:pt x="2901122" y="403918"/>
                  </a:lnTo>
                  <a:lnTo>
                    <a:pt x="2881756" y="412623"/>
                  </a:lnTo>
                  <a:lnTo>
                    <a:pt x="2821051" y="400265"/>
                  </a:lnTo>
                  <a:lnTo>
                    <a:pt x="2773553" y="408368"/>
                  </a:lnTo>
                  <a:lnTo>
                    <a:pt x="2713735" y="400964"/>
                  </a:lnTo>
                  <a:lnTo>
                    <a:pt x="2702038" y="401863"/>
                  </a:lnTo>
                  <a:lnTo>
                    <a:pt x="2667355" y="403537"/>
                  </a:lnTo>
                  <a:lnTo>
                    <a:pt x="2654300" y="404901"/>
                  </a:lnTo>
                  <a:lnTo>
                    <a:pt x="2641980" y="407162"/>
                  </a:lnTo>
                  <a:lnTo>
                    <a:pt x="2644775" y="408584"/>
                  </a:lnTo>
                  <a:lnTo>
                    <a:pt x="2640329" y="414464"/>
                  </a:lnTo>
                  <a:lnTo>
                    <a:pt x="2641788" y="425457"/>
                  </a:lnTo>
                  <a:lnTo>
                    <a:pt x="2622946" y="433984"/>
                  </a:lnTo>
                  <a:lnTo>
                    <a:pt x="2602128" y="442768"/>
                  </a:lnTo>
                  <a:lnTo>
                    <a:pt x="2597657" y="454533"/>
                  </a:lnTo>
                  <a:lnTo>
                    <a:pt x="2574024" y="451819"/>
                  </a:lnTo>
                  <a:lnTo>
                    <a:pt x="2562129" y="460873"/>
                  </a:lnTo>
                  <a:lnTo>
                    <a:pt x="2551616" y="473942"/>
                  </a:lnTo>
                  <a:lnTo>
                    <a:pt x="2532126" y="483273"/>
                  </a:lnTo>
                  <a:lnTo>
                    <a:pt x="2517316" y="482336"/>
                  </a:lnTo>
                  <a:lnTo>
                    <a:pt x="2506138" y="484446"/>
                  </a:lnTo>
                  <a:lnTo>
                    <a:pt x="2498175" y="490325"/>
                  </a:lnTo>
                  <a:lnTo>
                    <a:pt x="2493009" y="500697"/>
                  </a:lnTo>
                  <a:lnTo>
                    <a:pt x="2447971" y="496345"/>
                  </a:lnTo>
                  <a:lnTo>
                    <a:pt x="2428451" y="500361"/>
                  </a:lnTo>
                  <a:lnTo>
                    <a:pt x="2419702" y="509338"/>
                  </a:lnTo>
                  <a:lnTo>
                    <a:pt x="2406979" y="519873"/>
                  </a:lnTo>
                  <a:lnTo>
                    <a:pt x="2375534" y="528561"/>
                  </a:lnTo>
                  <a:lnTo>
                    <a:pt x="2291554" y="537633"/>
                  </a:lnTo>
                  <a:lnTo>
                    <a:pt x="2246942" y="540090"/>
                  </a:lnTo>
                  <a:lnTo>
                    <a:pt x="2199478" y="538112"/>
                  </a:lnTo>
                  <a:lnTo>
                    <a:pt x="2148331" y="529412"/>
                  </a:lnTo>
                  <a:lnTo>
                    <a:pt x="2132298" y="525700"/>
                  </a:lnTo>
                  <a:lnTo>
                    <a:pt x="2115597" y="527019"/>
                  </a:lnTo>
                  <a:lnTo>
                    <a:pt x="2083943" y="548703"/>
                  </a:lnTo>
                  <a:lnTo>
                    <a:pt x="2082800" y="551764"/>
                  </a:lnTo>
                  <a:lnTo>
                    <a:pt x="2047976" y="545197"/>
                  </a:lnTo>
                  <a:lnTo>
                    <a:pt x="2024713" y="547014"/>
                  </a:lnTo>
                  <a:lnTo>
                    <a:pt x="2006236" y="549288"/>
                  </a:lnTo>
                  <a:lnTo>
                    <a:pt x="1985772" y="544093"/>
                  </a:lnTo>
                  <a:lnTo>
                    <a:pt x="1946890" y="558818"/>
                  </a:lnTo>
                  <a:lnTo>
                    <a:pt x="1917033" y="575865"/>
                  </a:lnTo>
                  <a:lnTo>
                    <a:pt x="1892938" y="587688"/>
                  </a:lnTo>
                  <a:lnTo>
                    <a:pt x="1837668" y="601498"/>
                  </a:lnTo>
                  <a:lnTo>
                    <a:pt x="1801288" y="618264"/>
                  </a:lnTo>
                  <a:lnTo>
                    <a:pt x="1741424" y="646722"/>
                  </a:lnTo>
                  <a:lnTo>
                    <a:pt x="1736500" y="655139"/>
                  </a:lnTo>
                  <a:lnTo>
                    <a:pt x="1728422" y="659464"/>
                  </a:lnTo>
                  <a:lnTo>
                    <a:pt x="1718653" y="661940"/>
                  </a:lnTo>
                  <a:lnTo>
                    <a:pt x="1708657" y="664806"/>
                  </a:lnTo>
                  <a:lnTo>
                    <a:pt x="1692731" y="675282"/>
                  </a:lnTo>
                  <a:lnTo>
                    <a:pt x="1665731" y="683440"/>
                  </a:lnTo>
                  <a:lnTo>
                    <a:pt x="1636541" y="688213"/>
                  </a:lnTo>
                  <a:lnTo>
                    <a:pt x="1614043" y="688530"/>
                  </a:lnTo>
                  <a:lnTo>
                    <a:pt x="1576572" y="686772"/>
                  </a:lnTo>
                  <a:lnTo>
                    <a:pt x="1548971" y="699108"/>
                  </a:lnTo>
                  <a:lnTo>
                    <a:pt x="1523585" y="712403"/>
                  </a:lnTo>
                  <a:lnTo>
                    <a:pt x="1492757" y="713524"/>
                  </a:lnTo>
                  <a:lnTo>
                    <a:pt x="1410461" y="742416"/>
                  </a:lnTo>
                  <a:lnTo>
                    <a:pt x="1358646" y="748093"/>
                  </a:lnTo>
                  <a:lnTo>
                    <a:pt x="1315974" y="784186"/>
                  </a:lnTo>
                  <a:lnTo>
                    <a:pt x="1277111" y="787476"/>
                  </a:lnTo>
                  <a:lnTo>
                    <a:pt x="1267041" y="791359"/>
                  </a:lnTo>
                  <a:lnTo>
                    <a:pt x="1251219" y="794099"/>
                  </a:lnTo>
                  <a:lnTo>
                    <a:pt x="1235231" y="796563"/>
                  </a:lnTo>
                  <a:lnTo>
                    <a:pt x="1200199" y="806960"/>
                  </a:lnTo>
                  <a:lnTo>
                    <a:pt x="1182036" y="813415"/>
                  </a:lnTo>
                  <a:lnTo>
                    <a:pt x="1160420" y="819737"/>
                  </a:lnTo>
                  <a:lnTo>
                    <a:pt x="1125601" y="826681"/>
                  </a:lnTo>
                  <a:lnTo>
                    <a:pt x="1069582" y="843089"/>
                  </a:lnTo>
                  <a:lnTo>
                    <a:pt x="1027207" y="859501"/>
                  </a:lnTo>
                  <a:lnTo>
                    <a:pt x="989548" y="866496"/>
                  </a:lnTo>
                  <a:lnTo>
                    <a:pt x="947674" y="854659"/>
                  </a:lnTo>
                  <a:lnTo>
                    <a:pt x="896229" y="872823"/>
                  </a:lnTo>
                  <a:lnTo>
                    <a:pt x="853392" y="889120"/>
                  </a:lnTo>
                  <a:lnTo>
                    <a:pt x="813532" y="901493"/>
                  </a:lnTo>
                  <a:lnTo>
                    <a:pt x="771017" y="907884"/>
                  </a:lnTo>
                  <a:lnTo>
                    <a:pt x="713110" y="914148"/>
                  </a:lnTo>
                  <a:lnTo>
                    <a:pt x="664670" y="915701"/>
                  </a:lnTo>
                  <a:lnTo>
                    <a:pt x="619015" y="915921"/>
                  </a:lnTo>
                  <a:lnTo>
                    <a:pt x="569468" y="918184"/>
                  </a:lnTo>
                  <a:lnTo>
                    <a:pt x="553271" y="923560"/>
                  </a:lnTo>
                  <a:lnTo>
                    <a:pt x="523620" y="939716"/>
                  </a:lnTo>
                  <a:lnTo>
                    <a:pt x="493779" y="956377"/>
                  </a:lnTo>
                  <a:lnTo>
                    <a:pt x="477011" y="963268"/>
                  </a:lnTo>
                  <a:lnTo>
                    <a:pt x="383667" y="960653"/>
                  </a:lnTo>
                  <a:lnTo>
                    <a:pt x="331089" y="962750"/>
                  </a:lnTo>
                  <a:lnTo>
                    <a:pt x="323320" y="966006"/>
                  </a:lnTo>
                  <a:lnTo>
                    <a:pt x="316658" y="967602"/>
                  </a:lnTo>
                  <a:lnTo>
                    <a:pt x="310925" y="967808"/>
                  </a:lnTo>
                  <a:lnTo>
                    <a:pt x="305943" y="966892"/>
                  </a:lnTo>
                  <a:lnTo>
                    <a:pt x="245999" y="962833"/>
                  </a:lnTo>
                  <a:lnTo>
                    <a:pt x="240156" y="966384"/>
                  </a:lnTo>
                  <a:lnTo>
                    <a:pt x="187705" y="970133"/>
                  </a:lnTo>
                  <a:lnTo>
                    <a:pt x="185420" y="976275"/>
                  </a:lnTo>
                  <a:lnTo>
                    <a:pt x="181736" y="979591"/>
                  </a:lnTo>
                  <a:lnTo>
                    <a:pt x="174371" y="980996"/>
                  </a:lnTo>
                  <a:lnTo>
                    <a:pt x="180859" y="993073"/>
                  </a:lnTo>
                  <a:lnTo>
                    <a:pt x="176657" y="995947"/>
                  </a:lnTo>
                  <a:lnTo>
                    <a:pt x="164834" y="994604"/>
                  </a:lnTo>
                  <a:lnTo>
                    <a:pt x="148463" y="994036"/>
                  </a:lnTo>
                  <a:lnTo>
                    <a:pt x="127797" y="998572"/>
                  </a:lnTo>
                  <a:lnTo>
                    <a:pt x="102870" y="997956"/>
                  </a:lnTo>
                  <a:lnTo>
                    <a:pt x="78418" y="996989"/>
                  </a:lnTo>
                  <a:lnTo>
                    <a:pt x="59181" y="1000474"/>
                  </a:lnTo>
                  <a:lnTo>
                    <a:pt x="28194" y="1052515"/>
                  </a:lnTo>
                  <a:lnTo>
                    <a:pt x="8509" y="1055836"/>
                  </a:lnTo>
                  <a:lnTo>
                    <a:pt x="0" y="1057275"/>
                  </a:lnTo>
                  <a:lnTo>
                    <a:pt x="5734050" y="1057275"/>
                  </a:lnTo>
                  <a:lnTo>
                    <a:pt x="5734050" y="0"/>
                  </a:lnTo>
                  <a:close/>
                </a:path>
              </a:pathLst>
            </a:custGeom>
            <a:solidFill>
              <a:srgbClr val="82766A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3325" y="571436"/>
              <a:ext cx="4110101" cy="572935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591425" y="609599"/>
              <a:ext cx="4019550" cy="5638800"/>
            </a:xfrm>
            <a:custGeom>
              <a:avLst/>
              <a:gdLst/>
              <a:ahLst/>
              <a:cxnLst/>
              <a:rect l="l" t="t" r="r" b="b"/>
              <a:pathLst>
                <a:path w="4019550" h="5638800">
                  <a:moveTo>
                    <a:pt x="4019550" y="0"/>
                  </a:moveTo>
                  <a:lnTo>
                    <a:pt x="0" y="0"/>
                  </a:lnTo>
                  <a:lnTo>
                    <a:pt x="0" y="5638800"/>
                  </a:lnTo>
                  <a:lnTo>
                    <a:pt x="4019550" y="5638800"/>
                  </a:lnTo>
                  <a:lnTo>
                    <a:pt x="4019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879866" y="3556885"/>
              <a:ext cx="977265" cy="979805"/>
            </a:xfrm>
            <a:custGeom>
              <a:avLst/>
              <a:gdLst/>
              <a:ahLst/>
              <a:cxnLst/>
              <a:rect l="l" t="t" r="r" b="b"/>
              <a:pathLst>
                <a:path w="977265" h="979804">
                  <a:moveTo>
                    <a:pt x="482178" y="0"/>
                  </a:moveTo>
                  <a:lnTo>
                    <a:pt x="426299" y="55825"/>
                  </a:lnTo>
                  <a:lnTo>
                    <a:pt x="417237" y="69513"/>
                  </a:lnTo>
                  <a:lnTo>
                    <a:pt x="414216" y="85081"/>
                  </a:lnTo>
                  <a:lnTo>
                    <a:pt x="417237" y="100649"/>
                  </a:lnTo>
                  <a:lnTo>
                    <a:pt x="426299" y="114336"/>
                  </a:lnTo>
                  <a:lnTo>
                    <a:pt x="114367" y="424013"/>
                  </a:lnTo>
                  <a:lnTo>
                    <a:pt x="100676" y="414923"/>
                  </a:lnTo>
                  <a:lnTo>
                    <a:pt x="85108" y="411893"/>
                  </a:lnTo>
                  <a:lnTo>
                    <a:pt x="69542" y="414923"/>
                  </a:lnTo>
                  <a:lnTo>
                    <a:pt x="55854" y="424013"/>
                  </a:lnTo>
                  <a:lnTo>
                    <a:pt x="0" y="481004"/>
                  </a:lnTo>
                  <a:lnTo>
                    <a:pt x="286109" y="766719"/>
                  </a:lnTo>
                  <a:lnTo>
                    <a:pt x="341963" y="711247"/>
                  </a:lnTo>
                  <a:lnTo>
                    <a:pt x="350922" y="697524"/>
                  </a:lnTo>
                  <a:lnTo>
                    <a:pt x="353909" y="681973"/>
                  </a:lnTo>
                  <a:lnTo>
                    <a:pt x="350922" y="666431"/>
                  </a:lnTo>
                  <a:lnTo>
                    <a:pt x="341963" y="652737"/>
                  </a:lnTo>
                  <a:lnTo>
                    <a:pt x="452136" y="542149"/>
                  </a:lnTo>
                  <a:lnTo>
                    <a:pt x="873536" y="962008"/>
                  </a:lnTo>
                  <a:lnTo>
                    <a:pt x="893530" y="975287"/>
                  </a:lnTo>
                  <a:lnTo>
                    <a:pt x="916269" y="979713"/>
                  </a:lnTo>
                  <a:lnTo>
                    <a:pt x="939008" y="975287"/>
                  </a:lnTo>
                  <a:lnTo>
                    <a:pt x="959002" y="962008"/>
                  </a:lnTo>
                  <a:lnTo>
                    <a:pt x="972281" y="942007"/>
                  </a:lnTo>
                  <a:lnTo>
                    <a:pt x="976708" y="919252"/>
                  </a:lnTo>
                  <a:lnTo>
                    <a:pt x="972281" y="896497"/>
                  </a:lnTo>
                  <a:lnTo>
                    <a:pt x="959002" y="876496"/>
                  </a:lnTo>
                  <a:lnTo>
                    <a:pt x="541046" y="456282"/>
                  </a:lnTo>
                  <a:lnTo>
                    <a:pt x="655034" y="342300"/>
                  </a:lnTo>
                  <a:lnTo>
                    <a:pt x="668751" y="351276"/>
                  </a:lnTo>
                  <a:lnTo>
                    <a:pt x="684291" y="354268"/>
                  </a:lnTo>
                  <a:lnTo>
                    <a:pt x="699831" y="351276"/>
                  </a:lnTo>
                  <a:lnTo>
                    <a:pt x="713548" y="342300"/>
                  </a:lnTo>
                  <a:lnTo>
                    <a:pt x="767907" y="286069"/>
                  </a:lnTo>
                  <a:lnTo>
                    <a:pt x="48217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879866" y="3556885"/>
              <a:ext cx="977265" cy="979805"/>
            </a:xfrm>
            <a:custGeom>
              <a:avLst/>
              <a:gdLst/>
              <a:ahLst/>
              <a:cxnLst/>
              <a:rect l="l" t="t" r="r" b="b"/>
              <a:pathLst>
                <a:path w="977265" h="979804">
                  <a:moveTo>
                    <a:pt x="959002" y="876496"/>
                  </a:moveTo>
                  <a:lnTo>
                    <a:pt x="541046" y="456282"/>
                  </a:lnTo>
                  <a:lnTo>
                    <a:pt x="655034" y="342300"/>
                  </a:lnTo>
                  <a:lnTo>
                    <a:pt x="668751" y="351276"/>
                  </a:lnTo>
                  <a:lnTo>
                    <a:pt x="684291" y="354268"/>
                  </a:lnTo>
                  <a:lnTo>
                    <a:pt x="699831" y="351276"/>
                  </a:lnTo>
                  <a:lnTo>
                    <a:pt x="713548" y="342300"/>
                  </a:lnTo>
                  <a:lnTo>
                    <a:pt x="767907" y="286069"/>
                  </a:lnTo>
                  <a:lnTo>
                    <a:pt x="482178" y="0"/>
                  </a:lnTo>
                  <a:lnTo>
                    <a:pt x="426299" y="55825"/>
                  </a:lnTo>
                  <a:lnTo>
                    <a:pt x="417237" y="69513"/>
                  </a:lnTo>
                  <a:lnTo>
                    <a:pt x="414216" y="85081"/>
                  </a:lnTo>
                  <a:lnTo>
                    <a:pt x="417237" y="100649"/>
                  </a:lnTo>
                  <a:lnTo>
                    <a:pt x="426299" y="114336"/>
                  </a:lnTo>
                  <a:lnTo>
                    <a:pt x="114367" y="424013"/>
                  </a:lnTo>
                  <a:lnTo>
                    <a:pt x="100676" y="414923"/>
                  </a:lnTo>
                  <a:lnTo>
                    <a:pt x="85108" y="411893"/>
                  </a:lnTo>
                  <a:lnTo>
                    <a:pt x="69542" y="414923"/>
                  </a:lnTo>
                  <a:lnTo>
                    <a:pt x="55854" y="424013"/>
                  </a:lnTo>
                  <a:lnTo>
                    <a:pt x="0" y="481004"/>
                  </a:lnTo>
                  <a:lnTo>
                    <a:pt x="286109" y="766719"/>
                  </a:lnTo>
                  <a:lnTo>
                    <a:pt x="341963" y="711247"/>
                  </a:lnTo>
                  <a:lnTo>
                    <a:pt x="350922" y="697524"/>
                  </a:lnTo>
                  <a:lnTo>
                    <a:pt x="353909" y="681973"/>
                  </a:lnTo>
                  <a:lnTo>
                    <a:pt x="350922" y="666431"/>
                  </a:lnTo>
                  <a:lnTo>
                    <a:pt x="341963" y="652737"/>
                  </a:lnTo>
                  <a:lnTo>
                    <a:pt x="452136" y="542149"/>
                  </a:lnTo>
                  <a:lnTo>
                    <a:pt x="873536" y="962008"/>
                  </a:lnTo>
                  <a:lnTo>
                    <a:pt x="893530" y="975287"/>
                  </a:lnTo>
                  <a:lnTo>
                    <a:pt x="916269" y="979713"/>
                  </a:lnTo>
                  <a:lnTo>
                    <a:pt x="939008" y="975287"/>
                  </a:lnTo>
                  <a:lnTo>
                    <a:pt x="959002" y="962008"/>
                  </a:lnTo>
                  <a:lnTo>
                    <a:pt x="972281" y="942007"/>
                  </a:lnTo>
                  <a:lnTo>
                    <a:pt x="976708" y="919252"/>
                  </a:lnTo>
                  <a:lnTo>
                    <a:pt x="972281" y="896497"/>
                  </a:lnTo>
                  <a:lnTo>
                    <a:pt x="959002" y="876496"/>
                  </a:lnTo>
                  <a:close/>
                </a:path>
              </a:pathLst>
            </a:custGeom>
            <a:ln w="3799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390922" y="3501009"/>
              <a:ext cx="2432050" cy="1216025"/>
            </a:xfrm>
            <a:custGeom>
              <a:avLst/>
              <a:gdLst/>
              <a:ahLst/>
              <a:cxnLst/>
              <a:rect l="l" t="t" r="r" b="b"/>
              <a:pathLst>
                <a:path w="2432050" h="1216025">
                  <a:moveTo>
                    <a:pt x="1215869" y="0"/>
                  </a:moveTo>
                  <a:lnTo>
                    <a:pt x="1139763" y="2203"/>
                  </a:lnTo>
                  <a:lnTo>
                    <a:pt x="1063885" y="8358"/>
                  </a:lnTo>
                  <a:lnTo>
                    <a:pt x="1063886" y="835868"/>
                  </a:lnTo>
                  <a:lnTo>
                    <a:pt x="718122" y="75987"/>
                  </a:lnTo>
                  <a:lnTo>
                    <a:pt x="664422" y="91292"/>
                  </a:lnTo>
                  <a:lnTo>
                    <a:pt x="614978" y="107917"/>
                  </a:lnTo>
                  <a:lnTo>
                    <a:pt x="566017" y="125851"/>
                  </a:lnTo>
                  <a:lnTo>
                    <a:pt x="517563" y="145081"/>
                  </a:lnTo>
                  <a:lnTo>
                    <a:pt x="469643" y="165598"/>
                  </a:lnTo>
                  <a:lnTo>
                    <a:pt x="422281" y="187388"/>
                  </a:lnTo>
                  <a:lnTo>
                    <a:pt x="375504" y="210440"/>
                  </a:lnTo>
                  <a:lnTo>
                    <a:pt x="329336" y="234742"/>
                  </a:lnTo>
                  <a:lnTo>
                    <a:pt x="283804" y="260284"/>
                  </a:lnTo>
                  <a:lnTo>
                    <a:pt x="364355" y="341946"/>
                  </a:lnTo>
                  <a:lnTo>
                    <a:pt x="254927" y="451368"/>
                  </a:lnTo>
                  <a:lnTo>
                    <a:pt x="237254" y="466347"/>
                  </a:lnTo>
                  <a:lnTo>
                    <a:pt x="217121" y="477356"/>
                  </a:lnTo>
                  <a:lnTo>
                    <a:pt x="195183" y="484110"/>
                  </a:lnTo>
                  <a:lnTo>
                    <a:pt x="172096" y="486323"/>
                  </a:lnTo>
                  <a:lnTo>
                    <a:pt x="162977" y="486323"/>
                  </a:lnTo>
                  <a:lnTo>
                    <a:pt x="135620" y="513678"/>
                  </a:lnTo>
                  <a:lnTo>
                    <a:pt x="501900" y="879941"/>
                  </a:lnTo>
                  <a:lnTo>
                    <a:pt x="528303" y="914894"/>
                  </a:lnTo>
                  <a:lnTo>
                    <a:pt x="541991" y="954894"/>
                  </a:lnTo>
                  <a:lnTo>
                    <a:pt x="542892" y="996760"/>
                  </a:lnTo>
                  <a:lnTo>
                    <a:pt x="530937" y="1037308"/>
                  </a:lnTo>
                  <a:lnTo>
                    <a:pt x="506055" y="1073356"/>
                  </a:lnTo>
                  <a:lnTo>
                    <a:pt x="471100" y="1099732"/>
                  </a:lnTo>
                  <a:lnTo>
                    <a:pt x="431100" y="1113404"/>
                  </a:lnTo>
                  <a:lnTo>
                    <a:pt x="389240" y="1114298"/>
                  </a:lnTo>
                  <a:lnTo>
                    <a:pt x="348705" y="1102340"/>
                  </a:lnTo>
                  <a:lnTo>
                    <a:pt x="308527" y="1073356"/>
                  </a:lnTo>
                  <a:lnTo>
                    <a:pt x="0" y="763324"/>
                  </a:lnTo>
                  <a:lnTo>
                    <a:pt x="0" y="1215808"/>
                  </a:lnTo>
                  <a:lnTo>
                    <a:pt x="2431739" y="1215808"/>
                  </a:lnTo>
                  <a:lnTo>
                    <a:pt x="2431739" y="607904"/>
                  </a:lnTo>
                  <a:lnTo>
                    <a:pt x="2427250" y="560918"/>
                  </a:lnTo>
                  <a:lnTo>
                    <a:pt x="2415989" y="515604"/>
                  </a:lnTo>
                  <a:lnTo>
                    <a:pt x="2398303" y="472645"/>
                  </a:lnTo>
                  <a:lnTo>
                    <a:pt x="2374537" y="432726"/>
                  </a:lnTo>
                  <a:lnTo>
                    <a:pt x="2345038" y="396530"/>
                  </a:lnTo>
                  <a:lnTo>
                    <a:pt x="2310152" y="364742"/>
                  </a:lnTo>
                  <a:lnTo>
                    <a:pt x="2270783" y="333980"/>
                  </a:lnTo>
                  <a:lnTo>
                    <a:pt x="2229919" y="304796"/>
                  </a:lnTo>
                  <a:lnTo>
                    <a:pt x="2187686" y="277147"/>
                  </a:lnTo>
                  <a:lnTo>
                    <a:pt x="2144208" y="250992"/>
                  </a:lnTo>
                  <a:lnTo>
                    <a:pt x="2099609" y="226290"/>
                  </a:lnTo>
                  <a:lnTo>
                    <a:pt x="2054014" y="202999"/>
                  </a:lnTo>
                  <a:lnTo>
                    <a:pt x="2007547" y="181077"/>
                  </a:lnTo>
                  <a:lnTo>
                    <a:pt x="1960333" y="160484"/>
                  </a:lnTo>
                  <a:lnTo>
                    <a:pt x="1912497" y="141177"/>
                  </a:lnTo>
                  <a:lnTo>
                    <a:pt x="1864162" y="123116"/>
                  </a:lnTo>
                  <a:lnTo>
                    <a:pt x="1815454" y="106258"/>
                  </a:lnTo>
                  <a:lnTo>
                    <a:pt x="1766497" y="90563"/>
                  </a:lnTo>
                  <a:lnTo>
                    <a:pt x="1717415" y="75988"/>
                  </a:lnTo>
                  <a:lnTo>
                    <a:pt x="1713616" y="75988"/>
                  </a:lnTo>
                  <a:lnTo>
                    <a:pt x="1367853" y="835868"/>
                  </a:lnTo>
                  <a:lnTo>
                    <a:pt x="1367853" y="7244"/>
                  </a:lnTo>
                  <a:lnTo>
                    <a:pt x="1292849" y="1912"/>
                  </a:lnTo>
                  <a:lnTo>
                    <a:pt x="121586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390922" y="3501009"/>
              <a:ext cx="2432050" cy="1216025"/>
            </a:xfrm>
            <a:custGeom>
              <a:avLst/>
              <a:gdLst/>
              <a:ahLst/>
              <a:cxnLst/>
              <a:rect l="l" t="t" r="r" b="b"/>
              <a:pathLst>
                <a:path w="2432050" h="1216025">
                  <a:moveTo>
                    <a:pt x="2310152" y="364742"/>
                  </a:moveTo>
                  <a:lnTo>
                    <a:pt x="2270783" y="333980"/>
                  </a:lnTo>
                  <a:lnTo>
                    <a:pt x="2229919" y="304796"/>
                  </a:lnTo>
                  <a:lnTo>
                    <a:pt x="2187686" y="277147"/>
                  </a:lnTo>
                  <a:lnTo>
                    <a:pt x="2144208" y="250992"/>
                  </a:lnTo>
                  <a:lnTo>
                    <a:pt x="2099609" y="226290"/>
                  </a:lnTo>
                  <a:lnTo>
                    <a:pt x="2054014" y="202999"/>
                  </a:lnTo>
                  <a:lnTo>
                    <a:pt x="2007547" y="181077"/>
                  </a:lnTo>
                  <a:lnTo>
                    <a:pt x="1960333" y="160484"/>
                  </a:lnTo>
                  <a:lnTo>
                    <a:pt x="1912497" y="141177"/>
                  </a:lnTo>
                  <a:lnTo>
                    <a:pt x="1864162" y="123116"/>
                  </a:lnTo>
                  <a:lnTo>
                    <a:pt x="1815454" y="106258"/>
                  </a:lnTo>
                  <a:lnTo>
                    <a:pt x="1766497" y="90563"/>
                  </a:lnTo>
                  <a:lnTo>
                    <a:pt x="1717415" y="75988"/>
                  </a:lnTo>
                  <a:lnTo>
                    <a:pt x="1713616" y="75988"/>
                  </a:lnTo>
                  <a:lnTo>
                    <a:pt x="1367853" y="835868"/>
                  </a:lnTo>
                  <a:lnTo>
                    <a:pt x="1367853" y="7244"/>
                  </a:lnTo>
                  <a:lnTo>
                    <a:pt x="1330584" y="4188"/>
                  </a:lnTo>
                  <a:lnTo>
                    <a:pt x="1292849" y="1912"/>
                  </a:lnTo>
                  <a:lnTo>
                    <a:pt x="1254620" y="490"/>
                  </a:lnTo>
                  <a:lnTo>
                    <a:pt x="1215869" y="0"/>
                  </a:lnTo>
                  <a:lnTo>
                    <a:pt x="1177802" y="607"/>
                  </a:lnTo>
                  <a:lnTo>
                    <a:pt x="1139763" y="2203"/>
                  </a:lnTo>
                  <a:lnTo>
                    <a:pt x="1101782" y="4787"/>
                  </a:lnTo>
                  <a:lnTo>
                    <a:pt x="1063885" y="8358"/>
                  </a:lnTo>
                  <a:lnTo>
                    <a:pt x="1063886" y="835868"/>
                  </a:lnTo>
                  <a:lnTo>
                    <a:pt x="718122" y="75987"/>
                  </a:lnTo>
                  <a:lnTo>
                    <a:pt x="664422" y="91292"/>
                  </a:lnTo>
                  <a:lnTo>
                    <a:pt x="614978" y="107917"/>
                  </a:lnTo>
                  <a:lnTo>
                    <a:pt x="566017" y="125851"/>
                  </a:lnTo>
                  <a:lnTo>
                    <a:pt x="517563" y="145081"/>
                  </a:lnTo>
                  <a:lnTo>
                    <a:pt x="469643" y="165598"/>
                  </a:lnTo>
                  <a:lnTo>
                    <a:pt x="422281" y="187388"/>
                  </a:lnTo>
                  <a:lnTo>
                    <a:pt x="375504" y="210440"/>
                  </a:lnTo>
                  <a:lnTo>
                    <a:pt x="329336" y="234742"/>
                  </a:lnTo>
                  <a:lnTo>
                    <a:pt x="283804" y="260284"/>
                  </a:lnTo>
                  <a:lnTo>
                    <a:pt x="364355" y="341946"/>
                  </a:lnTo>
                  <a:lnTo>
                    <a:pt x="254927" y="451368"/>
                  </a:lnTo>
                  <a:lnTo>
                    <a:pt x="237254" y="466347"/>
                  </a:lnTo>
                  <a:lnTo>
                    <a:pt x="217121" y="477356"/>
                  </a:lnTo>
                  <a:lnTo>
                    <a:pt x="195183" y="484110"/>
                  </a:lnTo>
                  <a:lnTo>
                    <a:pt x="172096" y="486323"/>
                  </a:lnTo>
                  <a:lnTo>
                    <a:pt x="162977" y="486323"/>
                  </a:lnTo>
                  <a:lnTo>
                    <a:pt x="135620" y="513678"/>
                  </a:lnTo>
                  <a:lnTo>
                    <a:pt x="501900" y="879941"/>
                  </a:lnTo>
                  <a:lnTo>
                    <a:pt x="528303" y="914894"/>
                  </a:lnTo>
                  <a:lnTo>
                    <a:pt x="541991" y="954894"/>
                  </a:lnTo>
                  <a:lnTo>
                    <a:pt x="542892" y="996760"/>
                  </a:lnTo>
                  <a:lnTo>
                    <a:pt x="530937" y="1037308"/>
                  </a:lnTo>
                  <a:lnTo>
                    <a:pt x="506055" y="1073356"/>
                  </a:lnTo>
                  <a:lnTo>
                    <a:pt x="471100" y="1099732"/>
                  </a:lnTo>
                  <a:lnTo>
                    <a:pt x="431100" y="1113404"/>
                  </a:lnTo>
                  <a:lnTo>
                    <a:pt x="389240" y="1114298"/>
                  </a:lnTo>
                  <a:lnTo>
                    <a:pt x="348705" y="1102340"/>
                  </a:lnTo>
                  <a:lnTo>
                    <a:pt x="312681" y="1077459"/>
                  </a:lnTo>
                  <a:lnTo>
                    <a:pt x="311262" y="1076142"/>
                  </a:lnTo>
                  <a:lnTo>
                    <a:pt x="309844" y="1074723"/>
                  </a:lnTo>
                  <a:lnTo>
                    <a:pt x="308527" y="1073356"/>
                  </a:lnTo>
                  <a:lnTo>
                    <a:pt x="0" y="763324"/>
                  </a:lnTo>
                  <a:lnTo>
                    <a:pt x="0" y="1215808"/>
                  </a:lnTo>
                  <a:lnTo>
                    <a:pt x="2431739" y="1215808"/>
                  </a:lnTo>
                  <a:lnTo>
                    <a:pt x="2431739" y="607904"/>
                  </a:lnTo>
                  <a:lnTo>
                    <a:pt x="2427250" y="560918"/>
                  </a:lnTo>
                  <a:lnTo>
                    <a:pt x="2415989" y="515604"/>
                  </a:lnTo>
                  <a:lnTo>
                    <a:pt x="2398303" y="472645"/>
                  </a:lnTo>
                  <a:lnTo>
                    <a:pt x="2374537" y="432726"/>
                  </a:lnTo>
                  <a:lnTo>
                    <a:pt x="2345038" y="396530"/>
                  </a:lnTo>
                  <a:lnTo>
                    <a:pt x="2310152" y="364742"/>
                  </a:lnTo>
                  <a:close/>
                </a:path>
              </a:pathLst>
            </a:custGeom>
            <a:ln w="3799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734647" y="1910692"/>
              <a:ext cx="1777364" cy="1445895"/>
            </a:xfrm>
            <a:custGeom>
              <a:avLst/>
              <a:gdLst/>
              <a:ahLst/>
              <a:cxnLst/>
              <a:rect l="l" t="t" r="r" b="b"/>
              <a:pathLst>
                <a:path w="1777365" h="1445895">
                  <a:moveTo>
                    <a:pt x="1092419" y="89"/>
                  </a:moveTo>
                  <a:lnTo>
                    <a:pt x="1040585" y="7337"/>
                  </a:lnTo>
                  <a:lnTo>
                    <a:pt x="992644" y="25780"/>
                  </a:lnTo>
                  <a:lnTo>
                    <a:pt x="950264" y="54297"/>
                  </a:lnTo>
                  <a:lnTo>
                    <a:pt x="915114" y="91767"/>
                  </a:lnTo>
                  <a:lnTo>
                    <a:pt x="888862" y="137070"/>
                  </a:lnTo>
                  <a:lnTo>
                    <a:pt x="866277" y="96788"/>
                  </a:lnTo>
                  <a:lnTo>
                    <a:pt x="837019" y="62846"/>
                  </a:lnTo>
                  <a:lnTo>
                    <a:pt x="802293" y="35721"/>
                  </a:lnTo>
                  <a:lnTo>
                    <a:pt x="763304" y="15888"/>
                  </a:lnTo>
                  <a:lnTo>
                    <a:pt x="721260" y="3822"/>
                  </a:lnTo>
                  <a:lnTo>
                    <a:pt x="677365" y="0"/>
                  </a:lnTo>
                  <a:lnTo>
                    <a:pt x="632825" y="4895"/>
                  </a:lnTo>
                  <a:lnTo>
                    <a:pt x="588846" y="18985"/>
                  </a:lnTo>
                  <a:lnTo>
                    <a:pt x="543566" y="45236"/>
                  </a:lnTo>
                  <a:lnTo>
                    <a:pt x="506109" y="80384"/>
                  </a:lnTo>
                  <a:lnTo>
                    <a:pt x="477598" y="122761"/>
                  </a:lnTo>
                  <a:lnTo>
                    <a:pt x="459157" y="170700"/>
                  </a:lnTo>
                  <a:lnTo>
                    <a:pt x="451909" y="222531"/>
                  </a:lnTo>
                  <a:lnTo>
                    <a:pt x="453239" y="246803"/>
                  </a:lnTo>
                  <a:lnTo>
                    <a:pt x="457228" y="270809"/>
                  </a:lnTo>
                  <a:lnTo>
                    <a:pt x="414149" y="254181"/>
                  </a:lnTo>
                  <a:lnTo>
                    <a:pt x="369971" y="246695"/>
                  </a:lnTo>
                  <a:lnTo>
                    <a:pt x="325925" y="247948"/>
                  </a:lnTo>
                  <a:lnTo>
                    <a:pt x="283245" y="257536"/>
                  </a:lnTo>
                  <a:lnTo>
                    <a:pt x="243163" y="275056"/>
                  </a:lnTo>
                  <a:lnTo>
                    <a:pt x="206911" y="300102"/>
                  </a:lnTo>
                  <a:lnTo>
                    <a:pt x="175722" y="332273"/>
                  </a:lnTo>
                  <a:lnTo>
                    <a:pt x="150829" y="371164"/>
                  </a:lnTo>
                  <a:lnTo>
                    <a:pt x="132437" y="421279"/>
                  </a:lnTo>
                  <a:lnTo>
                    <a:pt x="126225" y="473255"/>
                  </a:lnTo>
                  <a:lnTo>
                    <a:pt x="131960" y="524976"/>
                  </a:lnTo>
                  <a:lnTo>
                    <a:pt x="149409" y="574325"/>
                  </a:lnTo>
                  <a:lnTo>
                    <a:pt x="178338" y="619189"/>
                  </a:lnTo>
                  <a:lnTo>
                    <a:pt x="134500" y="633727"/>
                  </a:lnTo>
                  <a:lnTo>
                    <a:pt x="95625" y="656018"/>
                  </a:lnTo>
                  <a:lnTo>
                    <a:pt x="62408" y="684970"/>
                  </a:lnTo>
                  <a:lnTo>
                    <a:pt x="35543" y="719486"/>
                  </a:lnTo>
                  <a:lnTo>
                    <a:pt x="15724" y="758475"/>
                  </a:lnTo>
                  <a:lnTo>
                    <a:pt x="3645" y="800840"/>
                  </a:lnTo>
                  <a:lnTo>
                    <a:pt x="0" y="845489"/>
                  </a:lnTo>
                  <a:lnTo>
                    <a:pt x="5482" y="891327"/>
                  </a:lnTo>
                  <a:lnTo>
                    <a:pt x="21003" y="937255"/>
                  </a:lnTo>
                  <a:lnTo>
                    <a:pt x="45561" y="978428"/>
                  </a:lnTo>
                  <a:lnTo>
                    <a:pt x="78185" y="1013551"/>
                  </a:lnTo>
                  <a:lnTo>
                    <a:pt x="117899" y="1041327"/>
                  </a:lnTo>
                  <a:lnTo>
                    <a:pt x="85532" y="1074262"/>
                  </a:lnTo>
                  <a:lnTo>
                    <a:pt x="61121" y="1111833"/>
                  </a:lnTo>
                  <a:lnTo>
                    <a:pt x="44783" y="1152750"/>
                  </a:lnTo>
                  <a:lnTo>
                    <a:pt x="36639" y="1195722"/>
                  </a:lnTo>
                  <a:lnTo>
                    <a:pt x="36806" y="1239459"/>
                  </a:lnTo>
                  <a:lnTo>
                    <a:pt x="45403" y="1282670"/>
                  </a:lnTo>
                  <a:lnTo>
                    <a:pt x="62550" y="1324064"/>
                  </a:lnTo>
                  <a:lnTo>
                    <a:pt x="88364" y="1362351"/>
                  </a:lnTo>
                  <a:lnTo>
                    <a:pt x="121302" y="1394717"/>
                  </a:lnTo>
                  <a:lnTo>
                    <a:pt x="158881" y="1419127"/>
                  </a:lnTo>
                  <a:lnTo>
                    <a:pt x="199808" y="1435464"/>
                  </a:lnTo>
                  <a:lnTo>
                    <a:pt x="242792" y="1443608"/>
                  </a:lnTo>
                  <a:lnTo>
                    <a:pt x="286540" y="1443441"/>
                  </a:lnTo>
                  <a:lnTo>
                    <a:pt x="329762" y="1434844"/>
                  </a:lnTo>
                  <a:lnTo>
                    <a:pt x="371164" y="1417698"/>
                  </a:lnTo>
                  <a:lnTo>
                    <a:pt x="409455" y="1391885"/>
                  </a:lnTo>
                  <a:lnTo>
                    <a:pt x="450294" y="1347502"/>
                  </a:lnTo>
                  <a:lnTo>
                    <a:pt x="478101" y="1293962"/>
                  </a:lnTo>
                  <a:lnTo>
                    <a:pt x="516492" y="1324099"/>
                  </a:lnTo>
                  <a:lnTo>
                    <a:pt x="556573" y="1350714"/>
                  </a:lnTo>
                  <a:lnTo>
                    <a:pt x="598133" y="1373815"/>
                  </a:lnTo>
                  <a:lnTo>
                    <a:pt x="640961" y="1393407"/>
                  </a:lnTo>
                  <a:lnTo>
                    <a:pt x="684848" y="1409497"/>
                  </a:lnTo>
                  <a:lnTo>
                    <a:pt x="729582" y="1422090"/>
                  </a:lnTo>
                  <a:lnTo>
                    <a:pt x="774952" y="1431193"/>
                  </a:lnTo>
                  <a:lnTo>
                    <a:pt x="820748" y="1436811"/>
                  </a:lnTo>
                  <a:lnTo>
                    <a:pt x="866760" y="1438952"/>
                  </a:lnTo>
                  <a:lnTo>
                    <a:pt x="912776" y="1437620"/>
                  </a:lnTo>
                  <a:lnTo>
                    <a:pt x="958586" y="1432823"/>
                  </a:lnTo>
                  <a:lnTo>
                    <a:pt x="1003980" y="1424565"/>
                  </a:lnTo>
                  <a:lnTo>
                    <a:pt x="1048747" y="1412855"/>
                  </a:lnTo>
                  <a:lnTo>
                    <a:pt x="1092675" y="1397696"/>
                  </a:lnTo>
                  <a:lnTo>
                    <a:pt x="1135556" y="1379097"/>
                  </a:lnTo>
                  <a:lnTo>
                    <a:pt x="1177177" y="1357062"/>
                  </a:lnTo>
                  <a:lnTo>
                    <a:pt x="1217328" y="1331597"/>
                  </a:lnTo>
                  <a:lnTo>
                    <a:pt x="1255799" y="1302710"/>
                  </a:lnTo>
                  <a:lnTo>
                    <a:pt x="1292379" y="1270406"/>
                  </a:lnTo>
                  <a:lnTo>
                    <a:pt x="1307550" y="1314012"/>
                  </a:lnTo>
                  <a:lnTo>
                    <a:pt x="1330404" y="1352546"/>
                  </a:lnTo>
                  <a:lnTo>
                    <a:pt x="1359838" y="1385328"/>
                  </a:lnTo>
                  <a:lnTo>
                    <a:pt x="1394746" y="1411680"/>
                  </a:lnTo>
                  <a:lnTo>
                    <a:pt x="1434027" y="1430923"/>
                  </a:lnTo>
                  <a:lnTo>
                    <a:pt x="1476576" y="1442376"/>
                  </a:lnTo>
                  <a:lnTo>
                    <a:pt x="1521290" y="1445362"/>
                  </a:lnTo>
                  <a:lnTo>
                    <a:pt x="1567064" y="1439201"/>
                  </a:lnTo>
                  <a:lnTo>
                    <a:pt x="1610673" y="1424030"/>
                  </a:lnTo>
                  <a:lnTo>
                    <a:pt x="1649208" y="1401177"/>
                  </a:lnTo>
                  <a:lnTo>
                    <a:pt x="1681992" y="1371746"/>
                  </a:lnTo>
                  <a:lnTo>
                    <a:pt x="1708346" y="1336839"/>
                  </a:lnTo>
                  <a:lnTo>
                    <a:pt x="1727589" y="1297560"/>
                  </a:lnTo>
                  <a:lnTo>
                    <a:pt x="1739043" y="1255013"/>
                  </a:lnTo>
                  <a:lnTo>
                    <a:pt x="1742029" y="1210302"/>
                  </a:lnTo>
                  <a:lnTo>
                    <a:pt x="1735867" y="1164529"/>
                  </a:lnTo>
                  <a:lnTo>
                    <a:pt x="1724540" y="1129731"/>
                  </a:lnTo>
                  <a:lnTo>
                    <a:pt x="1707902" y="1097388"/>
                  </a:lnTo>
                  <a:lnTo>
                    <a:pt x="1686325" y="1068093"/>
                  </a:lnTo>
                  <a:lnTo>
                    <a:pt x="1660180" y="1042442"/>
                  </a:lnTo>
                  <a:lnTo>
                    <a:pt x="1660180" y="1040162"/>
                  </a:lnTo>
                  <a:lnTo>
                    <a:pt x="1698170" y="1013924"/>
                  </a:lnTo>
                  <a:lnTo>
                    <a:pt x="1729223" y="981631"/>
                  </a:lnTo>
                  <a:lnTo>
                    <a:pt x="1752978" y="944530"/>
                  </a:lnTo>
                  <a:lnTo>
                    <a:pt x="1769076" y="903865"/>
                  </a:lnTo>
                  <a:lnTo>
                    <a:pt x="1777157" y="860883"/>
                  </a:lnTo>
                  <a:lnTo>
                    <a:pt x="1776860" y="816829"/>
                  </a:lnTo>
                  <a:lnTo>
                    <a:pt x="1767827" y="772948"/>
                  </a:lnTo>
                  <a:lnTo>
                    <a:pt x="1749698" y="730486"/>
                  </a:lnTo>
                  <a:lnTo>
                    <a:pt x="1721921" y="690773"/>
                  </a:lnTo>
                  <a:lnTo>
                    <a:pt x="1686802" y="658152"/>
                  </a:lnTo>
                  <a:lnTo>
                    <a:pt x="1645641" y="633594"/>
                  </a:lnTo>
                  <a:lnTo>
                    <a:pt x="1599741" y="618074"/>
                  </a:lnTo>
                  <a:lnTo>
                    <a:pt x="1625397" y="579673"/>
                  </a:lnTo>
                  <a:lnTo>
                    <a:pt x="1642375" y="538202"/>
                  </a:lnTo>
                  <a:lnTo>
                    <a:pt x="1650800" y="494951"/>
                  </a:lnTo>
                  <a:lnTo>
                    <a:pt x="1650794" y="451211"/>
                  </a:lnTo>
                  <a:lnTo>
                    <a:pt x="1642482" y="408271"/>
                  </a:lnTo>
                  <a:lnTo>
                    <a:pt x="1625986" y="367421"/>
                  </a:lnTo>
                  <a:lnTo>
                    <a:pt x="1601431" y="329951"/>
                  </a:lnTo>
                  <a:lnTo>
                    <a:pt x="1568939" y="297151"/>
                  </a:lnTo>
                  <a:lnTo>
                    <a:pt x="1524048" y="268224"/>
                  </a:lnTo>
                  <a:lnTo>
                    <a:pt x="1474681" y="250776"/>
                  </a:lnTo>
                  <a:lnTo>
                    <a:pt x="1422950" y="245041"/>
                  </a:lnTo>
                  <a:lnTo>
                    <a:pt x="1370969" y="251252"/>
                  </a:lnTo>
                  <a:lnTo>
                    <a:pt x="1320850" y="269644"/>
                  </a:lnTo>
                  <a:lnTo>
                    <a:pt x="1324454" y="246201"/>
                  </a:lnTo>
                  <a:lnTo>
                    <a:pt x="1320077" y="176707"/>
                  </a:lnTo>
                  <a:lnTo>
                    <a:pt x="1305768" y="134246"/>
                  </a:lnTo>
                  <a:lnTo>
                    <a:pt x="1283826" y="96040"/>
                  </a:lnTo>
                  <a:lnTo>
                    <a:pt x="1255187" y="62982"/>
                  </a:lnTo>
                  <a:lnTo>
                    <a:pt x="1220790" y="35965"/>
                  </a:lnTo>
                  <a:lnTo>
                    <a:pt x="1181571" y="15882"/>
                  </a:lnTo>
                  <a:lnTo>
                    <a:pt x="1138468" y="3626"/>
                  </a:lnTo>
                  <a:lnTo>
                    <a:pt x="1092419" y="89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734647" y="1910692"/>
              <a:ext cx="1777364" cy="1445895"/>
            </a:xfrm>
            <a:custGeom>
              <a:avLst/>
              <a:gdLst/>
              <a:ahLst/>
              <a:cxnLst/>
              <a:rect l="l" t="t" r="r" b="b"/>
              <a:pathLst>
                <a:path w="1777365" h="1445895">
                  <a:moveTo>
                    <a:pt x="1660180" y="1040162"/>
                  </a:moveTo>
                  <a:lnTo>
                    <a:pt x="1698170" y="1013924"/>
                  </a:lnTo>
                  <a:lnTo>
                    <a:pt x="1729223" y="981631"/>
                  </a:lnTo>
                  <a:lnTo>
                    <a:pt x="1752978" y="944530"/>
                  </a:lnTo>
                  <a:lnTo>
                    <a:pt x="1769076" y="903865"/>
                  </a:lnTo>
                  <a:lnTo>
                    <a:pt x="1777157" y="860883"/>
                  </a:lnTo>
                  <a:lnTo>
                    <a:pt x="1776860" y="816829"/>
                  </a:lnTo>
                  <a:lnTo>
                    <a:pt x="1767827" y="772948"/>
                  </a:lnTo>
                  <a:lnTo>
                    <a:pt x="1749698" y="730486"/>
                  </a:lnTo>
                  <a:lnTo>
                    <a:pt x="1721921" y="690773"/>
                  </a:lnTo>
                  <a:lnTo>
                    <a:pt x="1686802" y="658152"/>
                  </a:lnTo>
                  <a:lnTo>
                    <a:pt x="1645641" y="633594"/>
                  </a:lnTo>
                  <a:lnTo>
                    <a:pt x="1599741" y="618074"/>
                  </a:lnTo>
                  <a:lnTo>
                    <a:pt x="1625397" y="579673"/>
                  </a:lnTo>
                  <a:lnTo>
                    <a:pt x="1642375" y="538202"/>
                  </a:lnTo>
                  <a:lnTo>
                    <a:pt x="1650800" y="494951"/>
                  </a:lnTo>
                  <a:lnTo>
                    <a:pt x="1650794" y="451211"/>
                  </a:lnTo>
                  <a:lnTo>
                    <a:pt x="1642482" y="408271"/>
                  </a:lnTo>
                  <a:lnTo>
                    <a:pt x="1625986" y="367421"/>
                  </a:lnTo>
                  <a:lnTo>
                    <a:pt x="1601431" y="329951"/>
                  </a:lnTo>
                  <a:lnTo>
                    <a:pt x="1568939" y="297151"/>
                  </a:lnTo>
                  <a:lnTo>
                    <a:pt x="1524048" y="268224"/>
                  </a:lnTo>
                  <a:lnTo>
                    <a:pt x="1474681" y="250776"/>
                  </a:lnTo>
                  <a:lnTo>
                    <a:pt x="1422950" y="245041"/>
                  </a:lnTo>
                  <a:lnTo>
                    <a:pt x="1370969" y="251252"/>
                  </a:lnTo>
                  <a:lnTo>
                    <a:pt x="1320850" y="269644"/>
                  </a:lnTo>
                  <a:lnTo>
                    <a:pt x="1322930" y="257965"/>
                  </a:lnTo>
                  <a:lnTo>
                    <a:pt x="1324454" y="246201"/>
                  </a:lnTo>
                  <a:lnTo>
                    <a:pt x="1325417" y="234381"/>
                  </a:lnTo>
                  <a:lnTo>
                    <a:pt x="1325815" y="222531"/>
                  </a:lnTo>
                  <a:lnTo>
                    <a:pt x="1320077" y="176707"/>
                  </a:lnTo>
                  <a:lnTo>
                    <a:pt x="1305768" y="134246"/>
                  </a:lnTo>
                  <a:lnTo>
                    <a:pt x="1283826" y="96040"/>
                  </a:lnTo>
                  <a:lnTo>
                    <a:pt x="1255187" y="62982"/>
                  </a:lnTo>
                  <a:lnTo>
                    <a:pt x="1220790" y="35965"/>
                  </a:lnTo>
                  <a:lnTo>
                    <a:pt x="1181571" y="15882"/>
                  </a:lnTo>
                  <a:lnTo>
                    <a:pt x="1138468" y="3626"/>
                  </a:lnTo>
                  <a:lnTo>
                    <a:pt x="1092419" y="89"/>
                  </a:lnTo>
                  <a:lnTo>
                    <a:pt x="1040585" y="7337"/>
                  </a:lnTo>
                  <a:lnTo>
                    <a:pt x="992644" y="25780"/>
                  </a:lnTo>
                  <a:lnTo>
                    <a:pt x="950264" y="54297"/>
                  </a:lnTo>
                  <a:lnTo>
                    <a:pt x="915114" y="91767"/>
                  </a:lnTo>
                  <a:lnTo>
                    <a:pt x="888862" y="137070"/>
                  </a:lnTo>
                  <a:lnTo>
                    <a:pt x="866277" y="96788"/>
                  </a:lnTo>
                  <a:lnTo>
                    <a:pt x="837019" y="62846"/>
                  </a:lnTo>
                  <a:lnTo>
                    <a:pt x="802293" y="35721"/>
                  </a:lnTo>
                  <a:lnTo>
                    <a:pt x="763304" y="15888"/>
                  </a:lnTo>
                  <a:lnTo>
                    <a:pt x="721260" y="3822"/>
                  </a:lnTo>
                  <a:lnTo>
                    <a:pt x="677365" y="0"/>
                  </a:lnTo>
                  <a:lnTo>
                    <a:pt x="632825" y="4895"/>
                  </a:lnTo>
                  <a:lnTo>
                    <a:pt x="588846" y="18985"/>
                  </a:lnTo>
                  <a:lnTo>
                    <a:pt x="543566" y="45236"/>
                  </a:lnTo>
                  <a:lnTo>
                    <a:pt x="506109" y="80384"/>
                  </a:lnTo>
                  <a:lnTo>
                    <a:pt x="477598" y="122761"/>
                  </a:lnTo>
                  <a:lnTo>
                    <a:pt x="459157" y="170700"/>
                  </a:lnTo>
                  <a:lnTo>
                    <a:pt x="451909" y="222531"/>
                  </a:lnTo>
                  <a:lnTo>
                    <a:pt x="452241" y="234684"/>
                  </a:lnTo>
                  <a:lnTo>
                    <a:pt x="453239" y="246803"/>
                  </a:lnTo>
                  <a:lnTo>
                    <a:pt x="454901" y="258856"/>
                  </a:lnTo>
                  <a:lnTo>
                    <a:pt x="457228" y="270809"/>
                  </a:lnTo>
                  <a:lnTo>
                    <a:pt x="414149" y="254181"/>
                  </a:lnTo>
                  <a:lnTo>
                    <a:pt x="369971" y="246695"/>
                  </a:lnTo>
                  <a:lnTo>
                    <a:pt x="325925" y="247948"/>
                  </a:lnTo>
                  <a:lnTo>
                    <a:pt x="283245" y="257536"/>
                  </a:lnTo>
                  <a:lnTo>
                    <a:pt x="243163" y="275056"/>
                  </a:lnTo>
                  <a:lnTo>
                    <a:pt x="206911" y="300102"/>
                  </a:lnTo>
                  <a:lnTo>
                    <a:pt x="175722" y="332273"/>
                  </a:lnTo>
                  <a:lnTo>
                    <a:pt x="150829" y="371164"/>
                  </a:lnTo>
                  <a:lnTo>
                    <a:pt x="132437" y="421279"/>
                  </a:lnTo>
                  <a:lnTo>
                    <a:pt x="126225" y="473255"/>
                  </a:lnTo>
                  <a:lnTo>
                    <a:pt x="131960" y="524976"/>
                  </a:lnTo>
                  <a:lnTo>
                    <a:pt x="149409" y="574325"/>
                  </a:lnTo>
                  <a:lnTo>
                    <a:pt x="178338" y="619189"/>
                  </a:lnTo>
                  <a:lnTo>
                    <a:pt x="134500" y="633727"/>
                  </a:lnTo>
                  <a:lnTo>
                    <a:pt x="95625" y="656018"/>
                  </a:lnTo>
                  <a:lnTo>
                    <a:pt x="62408" y="684970"/>
                  </a:lnTo>
                  <a:lnTo>
                    <a:pt x="35543" y="719486"/>
                  </a:lnTo>
                  <a:lnTo>
                    <a:pt x="15724" y="758475"/>
                  </a:lnTo>
                  <a:lnTo>
                    <a:pt x="3645" y="800840"/>
                  </a:lnTo>
                  <a:lnTo>
                    <a:pt x="0" y="845489"/>
                  </a:lnTo>
                  <a:lnTo>
                    <a:pt x="5482" y="891327"/>
                  </a:lnTo>
                  <a:lnTo>
                    <a:pt x="21003" y="937255"/>
                  </a:lnTo>
                  <a:lnTo>
                    <a:pt x="45561" y="978428"/>
                  </a:lnTo>
                  <a:lnTo>
                    <a:pt x="78185" y="1013551"/>
                  </a:lnTo>
                  <a:lnTo>
                    <a:pt x="117899" y="1041327"/>
                  </a:lnTo>
                  <a:lnTo>
                    <a:pt x="85532" y="1074262"/>
                  </a:lnTo>
                  <a:lnTo>
                    <a:pt x="61121" y="1111833"/>
                  </a:lnTo>
                  <a:lnTo>
                    <a:pt x="44783" y="1152750"/>
                  </a:lnTo>
                  <a:lnTo>
                    <a:pt x="36639" y="1195722"/>
                  </a:lnTo>
                  <a:lnTo>
                    <a:pt x="36806" y="1239459"/>
                  </a:lnTo>
                  <a:lnTo>
                    <a:pt x="45403" y="1282670"/>
                  </a:lnTo>
                  <a:lnTo>
                    <a:pt x="62550" y="1324064"/>
                  </a:lnTo>
                  <a:lnTo>
                    <a:pt x="88364" y="1362351"/>
                  </a:lnTo>
                  <a:lnTo>
                    <a:pt x="121302" y="1394717"/>
                  </a:lnTo>
                  <a:lnTo>
                    <a:pt x="158881" y="1419127"/>
                  </a:lnTo>
                  <a:lnTo>
                    <a:pt x="199808" y="1435464"/>
                  </a:lnTo>
                  <a:lnTo>
                    <a:pt x="242792" y="1443608"/>
                  </a:lnTo>
                  <a:lnTo>
                    <a:pt x="286540" y="1443441"/>
                  </a:lnTo>
                  <a:lnTo>
                    <a:pt x="329762" y="1434844"/>
                  </a:lnTo>
                  <a:lnTo>
                    <a:pt x="371164" y="1417698"/>
                  </a:lnTo>
                  <a:lnTo>
                    <a:pt x="409455" y="1391885"/>
                  </a:lnTo>
                  <a:lnTo>
                    <a:pt x="450294" y="1347502"/>
                  </a:lnTo>
                  <a:lnTo>
                    <a:pt x="478101" y="1293962"/>
                  </a:lnTo>
                  <a:lnTo>
                    <a:pt x="516492" y="1324099"/>
                  </a:lnTo>
                  <a:lnTo>
                    <a:pt x="556573" y="1350714"/>
                  </a:lnTo>
                  <a:lnTo>
                    <a:pt x="598133" y="1373815"/>
                  </a:lnTo>
                  <a:lnTo>
                    <a:pt x="640961" y="1393407"/>
                  </a:lnTo>
                  <a:lnTo>
                    <a:pt x="684848" y="1409497"/>
                  </a:lnTo>
                  <a:lnTo>
                    <a:pt x="729582" y="1422090"/>
                  </a:lnTo>
                  <a:lnTo>
                    <a:pt x="774952" y="1431193"/>
                  </a:lnTo>
                  <a:lnTo>
                    <a:pt x="820748" y="1436811"/>
                  </a:lnTo>
                  <a:lnTo>
                    <a:pt x="866760" y="1438952"/>
                  </a:lnTo>
                  <a:lnTo>
                    <a:pt x="912776" y="1437620"/>
                  </a:lnTo>
                  <a:lnTo>
                    <a:pt x="958586" y="1432823"/>
                  </a:lnTo>
                  <a:lnTo>
                    <a:pt x="1003980" y="1424565"/>
                  </a:lnTo>
                  <a:lnTo>
                    <a:pt x="1048747" y="1412855"/>
                  </a:lnTo>
                  <a:lnTo>
                    <a:pt x="1092675" y="1397696"/>
                  </a:lnTo>
                  <a:lnTo>
                    <a:pt x="1135556" y="1379097"/>
                  </a:lnTo>
                  <a:lnTo>
                    <a:pt x="1177177" y="1357062"/>
                  </a:lnTo>
                  <a:lnTo>
                    <a:pt x="1217328" y="1331597"/>
                  </a:lnTo>
                  <a:lnTo>
                    <a:pt x="1255799" y="1302710"/>
                  </a:lnTo>
                  <a:lnTo>
                    <a:pt x="1292379" y="1270406"/>
                  </a:lnTo>
                  <a:lnTo>
                    <a:pt x="1307550" y="1314012"/>
                  </a:lnTo>
                  <a:lnTo>
                    <a:pt x="1330404" y="1352546"/>
                  </a:lnTo>
                  <a:lnTo>
                    <a:pt x="1359838" y="1385328"/>
                  </a:lnTo>
                  <a:lnTo>
                    <a:pt x="1394746" y="1411680"/>
                  </a:lnTo>
                  <a:lnTo>
                    <a:pt x="1434027" y="1430923"/>
                  </a:lnTo>
                  <a:lnTo>
                    <a:pt x="1476576" y="1442376"/>
                  </a:lnTo>
                  <a:lnTo>
                    <a:pt x="1521290" y="1445362"/>
                  </a:lnTo>
                  <a:lnTo>
                    <a:pt x="1567064" y="1439201"/>
                  </a:lnTo>
                  <a:lnTo>
                    <a:pt x="1610673" y="1424030"/>
                  </a:lnTo>
                  <a:lnTo>
                    <a:pt x="1649208" y="1401177"/>
                  </a:lnTo>
                  <a:lnTo>
                    <a:pt x="1681992" y="1371746"/>
                  </a:lnTo>
                  <a:lnTo>
                    <a:pt x="1708346" y="1336839"/>
                  </a:lnTo>
                  <a:lnTo>
                    <a:pt x="1727589" y="1297560"/>
                  </a:lnTo>
                  <a:lnTo>
                    <a:pt x="1739043" y="1255013"/>
                  </a:lnTo>
                  <a:lnTo>
                    <a:pt x="1742029" y="1210302"/>
                  </a:lnTo>
                  <a:lnTo>
                    <a:pt x="1735867" y="1164529"/>
                  </a:lnTo>
                  <a:lnTo>
                    <a:pt x="1724540" y="1129731"/>
                  </a:lnTo>
                  <a:lnTo>
                    <a:pt x="1707902" y="1097388"/>
                  </a:lnTo>
                  <a:lnTo>
                    <a:pt x="1686325" y="1068093"/>
                  </a:lnTo>
                  <a:lnTo>
                    <a:pt x="1660180" y="1042442"/>
                  </a:lnTo>
                  <a:lnTo>
                    <a:pt x="1660180" y="1040162"/>
                  </a:lnTo>
                  <a:close/>
                </a:path>
              </a:pathLst>
            </a:custGeom>
            <a:ln w="3799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122362" y="2496756"/>
            <a:ext cx="5600700" cy="311594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55"/>
              </a:spcBef>
              <a:buChar char="•"/>
              <a:tabLst>
                <a:tab pos="240665" algn="l"/>
              </a:tabLst>
            </a:pPr>
            <a:r>
              <a:rPr dirty="0" sz="1700" spc="-204">
                <a:latin typeface="Arial"/>
                <a:cs typeface="Arial"/>
              </a:rPr>
              <a:t>To</a:t>
            </a:r>
            <a:r>
              <a:rPr dirty="0" sz="1700" spc="-8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promote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justice</a:t>
            </a:r>
            <a:r>
              <a:rPr dirty="0" sz="1700" spc="-2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 spc="-55">
                <a:latin typeface="Arial"/>
                <a:cs typeface="Arial"/>
              </a:rPr>
              <a:t>individual</a:t>
            </a:r>
            <a:r>
              <a:rPr dirty="0" sz="1700" spc="-8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cases</a:t>
            </a:r>
            <a:endParaRPr sz="17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365"/>
              </a:spcBef>
              <a:buChar char="•"/>
              <a:tabLst>
                <a:tab pos="240665" algn="l"/>
              </a:tabLst>
            </a:pPr>
            <a:r>
              <a:rPr dirty="0" sz="1700" spc="-204">
                <a:latin typeface="Arial"/>
                <a:cs typeface="Arial"/>
              </a:rPr>
              <a:t>To</a:t>
            </a:r>
            <a:r>
              <a:rPr dirty="0" sz="1700" spc="-75">
                <a:latin typeface="Arial"/>
                <a:cs typeface="Arial"/>
              </a:rPr>
              <a:t> </a:t>
            </a:r>
            <a:r>
              <a:rPr dirty="0" sz="1700" spc="-90">
                <a:latin typeface="Arial"/>
                <a:cs typeface="Arial"/>
              </a:rPr>
              <a:t>ensure </a:t>
            </a:r>
            <a:r>
              <a:rPr dirty="0" sz="1700" spc="-10">
                <a:latin typeface="Arial"/>
                <a:cs typeface="Arial"/>
              </a:rPr>
              <a:t>the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-50">
                <a:latin typeface="Arial"/>
                <a:cs typeface="Arial"/>
              </a:rPr>
              <a:t>public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perceptions</a:t>
            </a:r>
            <a:r>
              <a:rPr dirty="0" sz="1700" spc="-1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justice</a:t>
            </a:r>
            <a:r>
              <a:rPr dirty="0" sz="1700" spc="-175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in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55">
                <a:latin typeface="Arial"/>
                <a:cs typeface="Arial"/>
              </a:rPr>
              <a:t>individual</a:t>
            </a:r>
            <a:r>
              <a:rPr dirty="0" sz="1700" spc="-80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cases</a:t>
            </a:r>
            <a:endParaRPr sz="1700">
              <a:latin typeface="Arial"/>
              <a:cs typeface="Arial"/>
            </a:endParaRPr>
          </a:p>
          <a:p>
            <a:pPr marL="240665" marR="469265" indent="-228600">
              <a:lnSpc>
                <a:spcPts val="1800"/>
              </a:lnSpc>
              <a:spcBef>
                <a:spcPts val="545"/>
              </a:spcBef>
              <a:buChar char="•"/>
              <a:tabLst>
                <a:tab pos="240665" algn="l"/>
              </a:tabLst>
            </a:pPr>
            <a:r>
              <a:rPr dirty="0" sz="1700" spc="-204">
                <a:latin typeface="Arial"/>
                <a:cs typeface="Arial"/>
              </a:rPr>
              <a:t>To</a:t>
            </a:r>
            <a:r>
              <a:rPr dirty="0" sz="1700" spc="-75">
                <a:latin typeface="Arial"/>
                <a:cs typeface="Arial"/>
              </a:rPr>
              <a:t> </a:t>
            </a:r>
            <a:r>
              <a:rPr dirty="0" sz="1700" spc="-55">
                <a:latin typeface="Arial"/>
                <a:cs typeface="Arial"/>
              </a:rPr>
              <a:t>provide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-90">
                <a:latin typeface="Arial"/>
                <a:cs typeface="Arial"/>
              </a:rPr>
              <a:t>an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impartial</a:t>
            </a:r>
            <a:r>
              <a:rPr dirty="0" sz="1700" spc="-8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forum</a:t>
            </a:r>
            <a:r>
              <a:rPr dirty="0" sz="1700" spc="-18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for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the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resolution</a:t>
            </a:r>
            <a:r>
              <a:rPr dirty="0" sz="1700" spc="-1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legal </a:t>
            </a:r>
            <a:r>
              <a:rPr dirty="0" sz="1700" spc="-10">
                <a:latin typeface="Arial"/>
                <a:cs typeface="Arial"/>
              </a:rPr>
              <a:t>disputes</a:t>
            </a:r>
            <a:endParaRPr sz="1700">
              <a:latin typeface="Arial"/>
              <a:cs typeface="Arial"/>
            </a:endParaRPr>
          </a:p>
          <a:p>
            <a:pPr marL="240665" marR="1062990" indent="-228600">
              <a:lnSpc>
                <a:spcPts val="1880"/>
              </a:lnSpc>
              <a:spcBef>
                <a:spcPts val="470"/>
              </a:spcBef>
              <a:buChar char="•"/>
              <a:tabLst>
                <a:tab pos="240665" algn="l"/>
              </a:tabLst>
            </a:pPr>
            <a:r>
              <a:rPr dirty="0" sz="1700" spc="-204">
                <a:latin typeface="Arial"/>
                <a:cs typeface="Arial"/>
              </a:rPr>
              <a:t>To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protect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-65">
                <a:latin typeface="Arial"/>
                <a:cs typeface="Arial"/>
              </a:rPr>
              <a:t>individuals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80">
                <a:latin typeface="Arial"/>
                <a:cs typeface="Arial"/>
              </a:rPr>
              <a:t>against</a:t>
            </a:r>
            <a:r>
              <a:rPr dirty="0" sz="1700" spc="-19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the</a:t>
            </a:r>
            <a:r>
              <a:rPr dirty="0" sz="1700" spc="-8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arbitrary</a:t>
            </a:r>
            <a:r>
              <a:rPr dirty="0" sz="1700" spc="-170">
                <a:latin typeface="Arial"/>
                <a:cs typeface="Arial"/>
              </a:rPr>
              <a:t> </a:t>
            </a:r>
            <a:r>
              <a:rPr dirty="0" sz="1700" spc="-110">
                <a:latin typeface="Arial"/>
                <a:cs typeface="Arial"/>
              </a:rPr>
              <a:t>use</a:t>
            </a:r>
            <a:r>
              <a:rPr dirty="0" sz="1700" spc="-8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of </a:t>
            </a:r>
            <a:r>
              <a:rPr dirty="0" sz="1700" spc="-65">
                <a:latin typeface="Arial"/>
                <a:cs typeface="Arial"/>
              </a:rPr>
              <a:t>governmental</a:t>
            </a:r>
            <a:r>
              <a:rPr dirty="0" sz="1700" spc="-8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power</a:t>
            </a:r>
            <a:endParaRPr sz="17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50"/>
              </a:spcBef>
              <a:buChar char="•"/>
              <a:tabLst>
                <a:tab pos="240665" algn="l"/>
              </a:tabLst>
            </a:pPr>
            <a:r>
              <a:rPr dirty="0" sz="1700" spc="-204">
                <a:latin typeface="Arial"/>
                <a:cs typeface="Arial"/>
              </a:rPr>
              <a:t>To</a:t>
            </a:r>
            <a:r>
              <a:rPr dirty="0" sz="1700" spc="-80">
                <a:latin typeface="Arial"/>
                <a:cs typeface="Arial"/>
              </a:rPr>
              <a:t> </a:t>
            </a:r>
            <a:r>
              <a:rPr dirty="0" sz="1700" spc="-55">
                <a:latin typeface="Arial"/>
                <a:cs typeface="Arial"/>
              </a:rPr>
              <a:t>provide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for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130">
                <a:latin typeface="Arial"/>
                <a:cs typeface="Arial"/>
              </a:rPr>
              <a:t>a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formal</a:t>
            </a:r>
            <a:r>
              <a:rPr dirty="0" sz="1700" spc="-170">
                <a:latin typeface="Arial"/>
                <a:cs typeface="Arial"/>
              </a:rPr>
              <a:t> </a:t>
            </a:r>
            <a:r>
              <a:rPr dirty="0" sz="1700" spc="-55">
                <a:latin typeface="Arial"/>
                <a:cs typeface="Arial"/>
              </a:rPr>
              <a:t>record</a:t>
            </a:r>
            <a:r>
              <a:rPr dirty="0" sz="1700" spc="-1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80">
                <a:latin typeface="Arial"/>
                <a:cs typeface="Arial"/>
              </a:rPr>
              <a:t>legal</a:t>
            </a:r>
            <a:r>
              <a:rPr dirty="0" sz="1700" spc="-8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status</a:t>
            </a:r>
            <a:endParaRPr sz="17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85"/>
              </a:spcBef>
              <a:buChar char="•"/>
              <a:tabLst>
                <a:tab pos="240665" algn="l"/>
              </a:tabLst>
            </a:pPr>
            <a:r>
              <a:rPr dirty="0" sz="1700" spc="-204">
                <a:latin typeface="Arial"/>
                <a:cs typeface="Arial"/>
              </a:rPr>
              <a:t>To</a:t>
            </a:r>
            <a:r>
              <a:rPr dirty="0" sz="1700" spc="-75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deter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50">
                <a:latin typeface="Arial"/>
                <a:cs typeface="Arial"/>
              </a:rPr>
              <a:t>criminal</a:t>
            </a:r>
            <a:r>
              <a:rPr dirty="0" sz="1700" spc="-9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behavior</a:t>
            </a:r>
            <a:endParaRPr sz="17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90"/>
              </a:spcBef>
              <a:buChar char="•"/>
              <a:tabLst>
                <a:tab pos="240665" algn="l"/>
              </a:tabLst>
            </a:pPr>
            <a:r>
              <a:rPr dirty="0" sz="1700" spc="-204">
                <a:latin typeface="Arial"/>
                <a:cs typeface="Arial"/>
              </a:rPr>
              <a:t>To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rehabilitate</a:t>
            </a:r>
            <a:r>
              <a:rPr dirty="0" sz="1700" spc="-175">
                <a:latin typeface="Arial"/>
                <a:cs typeface="Arial"/>
              </a:rPr>
              <a:t> </a:t>
            </a:r>
            <a:r>
              <a:rPr dirty="0" sz="1700" spc="-65">
                <a:latin typeface="Arial"/>
                <a:cs typeface="Arial"/>
              </a:rPr>
              <a:t>individuals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convicted</a:t>
            </a:r>
            <a:r>
              <a:rPr dirty="0" sz="1700" spc="-1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130">
                <a:latin typeface="Arial"/>
                <a:cs typeface="Arial"/>
              </a:rPr>
              <a:t>a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crime</a:t>
            </a:r>
            <a:endParaRPr sz="1700">
              <a:latin typeface="Arial"/>
              <a:cs typeface="Arial"/>
            </a:endParaRPr>
          </a:p>
          <a:p>
            <a:pPr marL="240665" marR="152400" indent="-228600">
              <a:lnSpc>
                <a:spcPts val="1880"/>
              </a:lnSpc>
              <a:spcBef>
                <a:spcPts val="484"/>
              </a:spcBef>
              <a:buChar char="•"/>
              <a:tabLst>
                <a:tab pos="240665" algn="l"/>
              </a:tabLst>
            </a:pPr>
            <a:r>
              <a:rPr dirty="0" sz="1700" spc="-204">
                <a:latin typeface="Arial"/>
                <a:cs typeface="Arial"/>
              </a:rPr>
              <a:t>To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55">
                <a:latin typeface="Arial"/>
                <a:cs typeface="Arial"/>
              </a:rPr>
              <a:t>provide</a:t>
            </a:r>
            <a:r>
              <a:rPr dirty="0" sz="1700" spc="-9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for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the</a:t>
            </a:r>
            <a:r>
              <a:rPr dirty="0" sz="1700" spc="-90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separation</a:t>
            </a:r>
            <a:r>
              <a:rPr dirty="0" sz="1700" spc="-229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for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convicted</a:t>
            </a:r>
            <a:r>
              <a:rPr dirty="0" sz="1700" spc="-229">
                <a:latin typeface="Arial"/>
                <a:cs typeface="Arial"/>
              </a:rPr>
              <a:t> </a:t>
            </a:r>
            <a:r>
              <a:rPr dirty="0" sz="1700" spc="-65">
                <a:latin typeface="Arial"/>
                <a:cs typeface="Arial"/>
              </a:rPr>
              <a:t>individuals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from </a:t>
            </a:r>
            <a:r>
              <a:rPr dirty="0" sz="1700" spc="-70">
                <a:latin typeface="Arial"/>
                <a:cs typeface="Arial"/>
              </a:rPr>
              <a:t>society</a:t>
            </a:r>
            <a:r>
              <a:rPr dirty="0" sz="1700" spc="-85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where</a:t>
            </a:r>
            <a:r>
              <a:rPr dirty="0" sz="1700" spc="-8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necessary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08952" y="6433184"/>
            <a:ext cx="296545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50">
                <a:latin typeface="Arial"/>
                <a:cs typeface="Arial"/>
              </a:rPr>
              <a:t>NACM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60069" y="4145915"/>
            <a:ext cx="1957070" cy="156718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585"/>
              </a:spcBef>
            </a:pPr>
            <a:r>
              <a:rPr dirty="0" sz="3600" spc="-10">
                <a:latin typeface="Arial"/>
                <a:cs typeface="Arial"/>
              </a:rPr>
              <a:t>Vision </a:t>
            </a:r>
            <a:r>
              <a:rPr dirty="0" sz="3600" spc="-145">
                <a:latin typeface="Arial"/>
                <a:cs typeface="Arial"/>
              </a:rPr>
              <a:t>Statement </a:t>
            </a:r>
            <a:r>
              <a:rPr dirty="0" sz="3600" spc="-295">
                <a:latin typeface="Arial"/>
                <a:cs typeface="Arial"/>
              </a:rPr>
              <a:t>Examples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371475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05934" y="3627024"/>
            <a:ext cx="5848350" cy="59753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1500" spc="-95">
                <a:latin typeface="Arial"/>
                <a:cs typeface="Arial"/>
              </a:rPr>
              <a:t>Exercising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our</a:t>
            </a:r>
            <a:r>
              <a:rPr dirty="0" sz="1500" spc="-140">
                <a:latin typeface="Arial"/>
                <a:cs typeface="Arial"/>
              </a:rPr>
              <a:t> </a:t>
            </a:r>
            <a:r>
              <a:rPr dirty="0" sz="1500" spc="-55">
                <a:latin typeface="Arial"/>
                <a:cs typeface="Arial"/>
              </a:rPr>
              <a:t>sovereignty</a:t>
            </a:r>
            <a:r>
              <a:rPr dirty="0" sz="1500" spc="-1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-40">
                <a:latin typeface="Arial"/>
                <a:cs typeface="Arial"/>
              </a:rPr>
              <a:t>strengthen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and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40">
                <a:latin typeface="Arial"/>
                <a:cs typeface="Arial"/>
              </a:rPr>
              <a:t>continue</a:t>
            </a:r>
            <a:r>
              <a:rPr dirty="0" sz="1500" spc="-14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our</a:t>
            </a:r>
            <a:r>
              <a:rPr dirty="0" sz="1500" spc="-14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cultural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balance.</a:t>
            </a:r>
            <a:endParaRPr sz="1500">
              <a:latin typeface="Arial"/>
              <a:cs typeface="Arial"/>
            </a:endParaRPr>
          </a:p>
          <a:p>
            <a:pPr marL="965835">
              <a:lnSpc>
                <a:spcPct val="100000"/>
              </a:lnSpc>
              <a:spcBef>
                <a:spcPts val="455"/>
              </a:spcBef>
            </a:pPr>
            <a:r>
              <a:rPr dirty="0" sz="1500" spc="-35">
                <a:latin typeface="Arial"/>
                <a:cs typeface="Arial"/>
              </a:rPr>
              <a:t>Tlingit</a:t>
            </a:r>
            <a:r>
              <a:rPr dirty="0" sz="1500" spc="-1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&amp;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85">
                <a:latin typeface="Arial"/>
                <a:cs typeface="Arial"/>
              </a:rPr>
              <a:t>Haida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-55">
                <a:latin typeface="Arial"/>
                <a:cs typeface="Arial"/>
              </a:rPr>
              <a:t>Tribal</a:t>
            </a:r>
            <a:r>
              <a:rPr dirty="0" sz="1500" spc="-12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Court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05934" y="4541837"/>
            <a:ext cx="7172325" cy="86550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 marR="5080">
              <a:lnSpc>
                <a:spcPct val="71000"/>
              </a:lnSpc>
              <a:spcBef>
                <a:spcPts val="625"/>
              </a:spcBef>
            </a:pPr>
            <a:r>
              <a:rPr dirty="0" sz="1500" spc="-195">
                <a:latin typeface="Arial"/>
                <a:cs typeface="Arial"/>
              </a:rPr>
              <a:t>To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65">
                <a:latin typeface="Arial"/>
                <a:cs typeface="Arial"/>
              </a:rPr>
              <a:t>discover</a:t>
            </a:r>
            <a:r>
              <a:rPr dirty="0" sz="1500" spc="-140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and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determine</a:t>
            </a:r>
            <a:r>
              <a:rPr dirty="0" sz="1500" spc="-14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the</a:t>
            </a:r>
            <a:r>
              <a:rPr dirty="0" sz="1500" spc="-1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truth;</a:t>
            </a:r>
            <a:r>
              <a:rPr dirty="0" sz="1500" spc="-180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and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110">
                <a:latin typeface="Arial"/>
                <a:cs typeface="Arial"/>
              </a:rPr>
              <a:t>seek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 spc="-125">
                <a:latin typeface="Arial"/>
                <a:cs typeface="Arial"/>
              </a:rPr>
              <a:t>a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resolution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which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-55">
                <a:latin typeface="Arial"/>
                <a:cs typeface="Arial"/>
              </a:rPr>
              <a:t>restores</a:t>
            </a:r>
            <a:r>
              <a:rPr dirty="0" sz="1500" spc="-130">
                <a:latin typeface="Arial"/>
                <a:cs typeface="Arial"/>
              </a:rPr>
              <a:t> </a:t>
            </a:r>
            <a:r>
              <a:rPr dirty="0" sz="1500" spc="-80">
                <a:latin typeface="Arial"/>
                <a:cs typeface="Arial"/>
              </a:rPr>
              <a:t>balance</a:t>
            </a:r>
            <a:r>
              <a:rPr dirty="0" sz="1500" spc="-1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the </a:t>
            </a:r>
            <a:r>
              <a:rPr dirty="0" sz="1500" spc="-35">
                <a:latin typeface="Arial"/>
                <a:cs typeface="Arial"/>
              </a:rPr>
              <a:t>community</a:t>
            </a:r>
            <a:r>
              <a:rPr dirty="0" sz="1500" spc="-16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in</a:t>
            </a:r>
            <a:r>
              <a:rPr dirty="0" sz="1500" spc="-110">
                <a:latin typeface="Arial"/>
                <a:cs typeface="Arial"/>
              </a:rPr>
              <a:t> </a:t>
            </a:r>
            <a:r>
              <a:rPr dirty="0" sz="1500" spc="-85">
                <a:latin typeface="Arial"/>
                <a:cs typeface="Arial"/>
              </a:rPr>
              <a:t>accordance</a:t>
            </a:r>
            <a:r>
              <a:rPr dirty="0" sz="1500" spc="-1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with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the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 spc="-75">
                <a:latin typeface="Arial"/>
                <a:cs typeface="Arial"/>
              </a:rPr>
              <a:t>customs</a:t>
            </a:r>
            <a:r>
              <a:rPr dirty="0" sz="1500" spc="-145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and</a:t>
            </a:r>
            <a:r>
              <a:rPr dirty="0" sz="1500" spc="-11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traditions</a:t>
            </a:r>
            <a:r>
              <a:rPr dirty="0" sz="1500" spc="-1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16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the</a:t>
            </a:r>
            <a:r>
              <a:rPr dirty="0" sz="1500" spc="-1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tribe,</a:t>
            </a:r>
            <a:r>
              <a:rPr dirty="0" sz="1500" spc="-155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repairs</a:t>
            </a:r>
            <a:r>
              <a:rPr dirty="0" sz="1500" spc="-13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relationships, </a:t>
            </a:r>
            <a:r>
              <a:rPr dirty="0" sz="1500" spc="-45">
                <a:latin typeface="Arial"/>
                <a:cs typeface="Arial"/>
              </a:rPr>
              <a:t>results</a:t>
            </a:r>
            <a:r>
              <a:rPr dirty="0" sz="1500" spc="-13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in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fairness,</a:t>
            </a:r>
            <a:r>
              <a:rPr dirty="0" sz="1500" spc="-155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and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-65">
                <a:latin typeface="Arial"/>
                <a:cs typeface="Arial"/>
              </a:rPr>
              <a:t>avoids</a:t>
            </a:r>
            <a:r>
              <a:rPr dirty="0" sz="1500" spc="-135">
                <a:latin typeface="Arial"/>
                <a:cs typeface="Arial"/>
              </a:rPr>
              <a:t> </a:t>
            </a:r>
            <a:r>
              <a:rPr dirty="0" sz="1500" spc="-40">
                <a:latin typeface="Arial"/>
                <a:cs typeface="Arial"/>
              </a:rPr>
              <a:t>principles</a:t>
            </a:r>
            <a:r>
              <a:rPr dirty="0" sz="1500" spc="-1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1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retribution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and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punishment.</a:t>
            </a:r>
            <a:endParaRPr sz="1500">
              <a:latin typeface="Arial"/>
              <a:cs typeface="Arial"/>
            </a:endParaRPr>
          </a:p>
          <a:p>
            <a:pPr marL="927735">
              <a:lnSpc>
                <a:spcPct val="100000"/>
              </a:lnSpc>
              <a:spcBef>
                <a:spcPts val="450"/>
              </a:spcBef>
            </a:pPr>
            <a:r>
              <a:rPr dirty="0" sz="1500" spc="-70">
                <a:latin typeface="Arial"/>
                <a:cs typeface="Arial"/>
              </a:rPr>
              <a:t>Meskwaki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55">
                <a:latin typeface="Arial"/>
                <a:cs typeface="Arial"/>
              </a:rPr>
              <a:t>Tribal</a:t>
            </a:r>
            <a:r>
              <a:rPr dirty="0" sz="1500" spc="-12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Court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05934" y="5724525"/>
            <a:ext cx="619696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5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Vision</a:t>
            </a:r>
            <a:r>
              <a:rPr dirty="0" u="sng" sz="1500" spc="-1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Statements</a:t>
            </a:r>
            <a:r>
              <a:rPr dirty="0" u="sng" sz="15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0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describe</a:t>
            </a:r>
            <a:r>
              <a:rPr dirty="0" u="sng" sz="15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5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00" spc="-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future</a:t>
            </a:r>
            <a:r>
              <a:rPr dirty="0" u="sng" sz="15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through</a:t>
            </a:r>
            <a:r>
              <a:rPr dirty="0" u="sng" sz="15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long-</a:t>
            </a:r>
            <a:r>
              <a:rPr dirty="0" u="sng" sz="1500" spc="-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term</a:t>
            </a:r>
            <a:r>
              <a:rPr dirty="0" u="sng" sz="15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objectives</a:t>
            </a:r>
            <a:r>
              <a:rPr dirty="0" u="sng" sz="15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5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goals.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410199" cy="6857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2575" y="0"/>
              <a:ext cx="6829425" cy="253365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410200" y="0"/>
              <a:ext cx="6781800" cy="2286000"/>
            </a:xfrm>
            <a:custGeom>
              <a:avLst/>
              <a:gdLst/>
              <a:ahLst/>
              <a:cxnLst/>
              <a:rect l="l" t="t" r="r" b="b"/>
              <a:pathLst>
                <a:path w="6781800" h="2286000">
                  <a:moveTo>
                    <a:pt x="67818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6781800" y="2286000"/>
                  </a:lnTo>
                  <a:lnTo>
                    <a:pt x="6781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185" rIns="0" bIns="0" rtlCol="0" vert="horz">
            <a:spAutoFit/>
          </a:bodyPr>
          <a:lstStyle/>
          <a:p>
            <a:pPr marL="5370195" marR="5080">
              <a:lnSpc>
                <a:spcPts val="4280"/>
              </a:lnSpc>
              <a:spcBef>
                <a:spcPts val="655"/>
              </a:spcBef>
            </a:pPr>
            <a:r>
              <a:rPr dirty="0" sz="3950" spc="-150"/>
              <a:t>Mission</a:t>
            </a:r>
            <a:r>
              <a:rPr dirty="0" sz="3950" spc="-260"/>
              <a:t> </a:t>
            </a:r>
            <a:r>
              <a:rPr dirty="0" sz="3950" spc="-180"/>
              <a:t>Statement </a:t>
            </a:r>
            <a:r>
              <a:rPr dirty="0" sz="3950" spc="-310"/>
              <a:t>Examples</a:t>
            </a:r>
            <a:endParaRPr sz="3950"/>
          </a:p>
        </p:txBody>
      </p:sp>
      <p:sp>
        <p:nvSpPr>
          <p:cNvPr id="7" name="object 7" descr=""/>
          <p:cNvSpPr txBox="1"/>
          <p:nvPr/>
        </p:nvSpPr>
        <p:spPr>
          <a:xfrm>
            <a:off x="6656451" y="2654363"/>
            <a:ext cx="4628515" cy="33140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41300" marR="82550" indent="-229235">
              <a:lnSpc>
                <a:spcPct val="903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1400" spc="-50">
                <a:latin typeface="Arial"/>
                <a:cs typeface="Arial"/>
              </a:rPr>
              <a:t>Construct</a:t>
            </a:r>
            <a:r>
              <a:rPr dirty="0" sz="1400" spc="-175">
                <a:latin typeface="Arial"/>
                <a:cs typeface="Arial"/>
              </a:rPr>
              <a:t> </a:t>
            </a:r>
            <a:r>
              <a:rPr dirty="0" sz="1400" spc="-110">
                <a:latin typeface="Arial"/>
                <a:cs typeface="Arial"/>
              </a:rPr>
              <a:t>a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method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healing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that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honors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our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ancestors, </a:t>
            </a:r>
            <a:r>
              <a:rPr dirty="0" sz="1400" spc="-30">
                <a:latin typeface="Arial"/>
                <a:cs typeface="Arial"/>
              </a:rPr>
              <a:t>traditions,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and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85">
                <a:latin typeface="Arial"/>
                <a:cs typeface="Arial"/>
              </a:rPr>
              <a:t>values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by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establishing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-110">
                <a:latin typeface="Arial"/>
                <a:cs typeface="Arial"/>
              </a:rPr>
              <a:t>a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justice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system</a:t>
            </a:r>
            <a:r>
              <a:rPr dirty="0" sz="1400" spc="-14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that </a:t>
            </a:r>
            <a:r>
              <a:rPr dirty="0" sz="1400" spc="-75">
                <a:latin typeface="Arial"/>
                <a:cs typeface="Arial"/>
              </a:rPr>
              <a:t>creates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positive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80">
                <a:latin typeface="Arial"/>
                <a:cs typeface="Arial"/>
              </a:rPr>
              <a:t>change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with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accountability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spiritual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 spc="-30">
                <a:latin typeface="Arial"/>
                <a:cs typeface="Arial"/>
              </a:rPr>
              <a:t>cultural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wellness.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The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Tribal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Court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90">
                <a:latin typeface="Arial"/>
                <a:cs typeface="Arial"/>
              </a:rPr>
              <a:t>is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here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empower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all </a:t>
            </a:r>
            <a:r>
              <a:rPr dirty="0" sz="1400" spc="-60">
                <a:latin typeface="Arial"/>
                <a:cs typeface="Arial"/>
              </a:rPr>
              <a:t>people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achieve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and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maintain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balance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and</a:t>
            </a:r>
            <a:r>
              <a:rPr dirty="0" sz="1400" spc="-55">
                <a:latin typeface="Arial"/>
                <a:cs typeface="Arial"/>
              </a:rPr>
              <a:t> resiliency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with </a:t>
            </a:r>
            <a:r>
              <a:rPr dirty="0" sz="1400" spc="-55">
                <a:latin typeface="Arial"/>
                <a:cs typeface="Arial"/>
              </a:rPr>
              <a:t>respect</a:t>
            </a:r>
            <a:r>
              <a:rPr dirty="0" sz="1400" spc="-170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and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trust.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45"/>
              </a:spcBef>
            </a:pPr>
            <a:r>
              <a:rPr dirty="0" sz="1400" spc="-105">
                <a:latin typeface="Arial"/>
                <a:cs typeface="Arial"/>
              </a:rPr>
              <a:t>Bear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90">
                <a:latin typeface="Arial"/>
                <a:cs typeface="Arial"/>
              </a:rPr>
              <a:t>River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0">
                <a:latin typeface="Arial"/>
                <a:cs typeface="Arial"/>
              </a:rPr>
              <a:t>Band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Tribal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Court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241300" marR="132080" indent="-229235">
              <a:lnSpc>
                <a:spcPts val="1500"/>
              </a:lnSpc>
              <a:spcBef>
                <a:spcPts val="965"/>
              </a:spcBef>
              <a:buChar char="•"/>
              <a:tabLst>
                <a:tab pos="241300" algn="l"/>
              </a:tabLst>
            </a:pPr>
            <a:r>
              <a:rPr dirty="0" sz="1400" spc="-190">
                <a:latin typeface="Arial"/>
                <a:cs typeface="Arial"/>
              </a:rPr>
              <a:t>To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professionally,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effectively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and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fairly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administer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justice</a:t>
            </a:r>
            <a:r>
              <a:rPr dirty="0" sz="1400" spc="-16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to </a:t>
            </a:r>
            <a:r>
              <a:rPr dirty="0" sz="1400" spc="-10">
                <a:latin typeface="Arial"/>
                <a:cs typeface="Arial"/>
              </a:rPr>
              <a:t>the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Tulalip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community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 spc="-135">
                <a:latin typeface="Arial"/>
                <a:cs typeface="Arial"/>
              </a:rPr>
              <a:t>as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an</a:t>
            </a:r>
            <a:r>
              <a:rPr dirty="0" sz="1400" spc="-65">
                <a:latin typeface="Arial"/>
                <a:cs typeface="Arial"/>
              </a:rPr>
              <a:t> essential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sign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sovereignty.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30"/>
              </a:spcBef>
            </a:pPr>
            <a:r>
              <a:rPr dirty="0" sz="1400" spc="-75">
                <a:latin typeface="Arial"/>
                <a:cs typeface="Arial"/>
              </a:rPr>
              <a:t>Tulalip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Tribal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Court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469900" marR="5080">
              <a:lnSpc>
                <a:spcPct val="89300"/>
              </a:lnSpc>
              <a:spcBef>
                <a:spcPts val="875"/>
              </a:spcBef>
            </a:pPr>
            <a:r>
              <a:rPr dirty="0" u="sng" sz="1400" spc="-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Mission</a:t>
            </a:r>
            <a:r>
              <a:rPr dirty="0" u="sng" sz="1400" spc="-1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Statements </a:t>
            </a:r>
            <a:r>
              <a:rPr dirty="0" u="sng" sz="14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describe</a:t>
            </a:r>
            <a:r>
              <a:rPr dirty="0" u="sng" sz="14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4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present </a:t>
            </a: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time</a:t>
            </a:r>
            <a:r>
              <a:rPr dirty="0" u="sng" sz="14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400" spc="-1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u="sng" sz="14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purpose</a:t>
            </a:r>
            <a:r>
              <a:rPr dirty="0" u="sng" sz="14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400" spc="-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4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Court</a:t>
            </a:r>
            <a:r>
              <a:rPr dirty="0" u="sng" sz="14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while</a:t>
            </a:r>
            <a:r>
              <a:rPr dirty="0" u="sng" sz="14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creating</a:t>
            </a:r>
            <a:r>
              <a:rPr dirty="0" u="sng" sz="1400" spc="-1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4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roadmap</a:t>
            </a:r>
            <a:r>
              <a:rPr dirty="0" u="sng" sz="1400" spc="-1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14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u="sng" sz="14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vision</a:t>
            </a:r>
            <a:r>
              <a:rPr dirty="0" u="sng" sz="14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statement.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5514975" cy="6858000"/>
          </a:xfrm>
          <a:custGeom>
            <a:avLst/>
            <a:gdLst/>
            <a:ahLst/>
            <a:cxnLst/>
            <a:rect l="l" t="t" r="r" b="b"/>
            <a:pathLst>
              <a:path w="5514975" h="6858000">
                <a:moveTo>
                  <a:pt x="4505833" y="0"/>
                </a:moveTo>
                <a:lnTo>
                  <a:pt x="0" y="0"/>
                </a:lnTo>
                <a:lnTo>
                  <a:pt x="0" y="6857999"/>
                </a:lnTo>
                <a:lnTo>
                  <a:pt x="3920998" y="6857999"/>
                </a:lnTo>
                <a:lnTo>
                  <a:pt x="3965489" y="6830765"/>
                </a:lnTo>
                <a:lnTo>
                  <a:pt x="4053811" y="6774963"/>
                </a:lnTo>
                <a:lnTo>
                  <a:pt x="4098115" y="6747728"/>
                </a:lnTo>
                <a:lnTo>
                  <a:pt x="4142830" y="6721828"/>
                </a:lnTo>
                <a:lnTo>
                  <a:pt x="4188192" y="6697928"/>
                </a:lnTo>
                <a:lnTo>
                  <a:pt x="4234438" y="6676697"/>
                </a:lnTo>
                <a:lnTo>
                  <a:pt x="4318739" y="6645073"/>
                </a:lnTo>
                <a:lnTo>
                  <a:pt x="4353638" y="6627363"/>
                </a:lnTo>
                <a:lnTo>
                  <a:pt x="4384824" y="6604300"/>
                </a:lnTo>
                <a:lnTo>
                  <a:pt x="4410622" y="6574517"/>
                </a:lnTo>
                <a:lnTo>
                  <a:pt x="4429352" y="6536644"/>
                </a:lnTo>
                <a:lnTo>
                  <a:pt x="4439339" y="6489312"/>
                </a:lnTo>
                <a:lnTo>
                  <a:pt x="4438904" y="6431153"/>
                </a:lnTo>
                <a:lnTo>
                  <a:pt x="4441392" y="6401640"/>
                </a:lnTo>
                <a:lnTo>
                  <a:pt x="4452334" y="6379130"/>
                </a:lnTo>
                <a:lnTo>
                  <a:pt x="4470372" y="6366627"/>
                </a:lnTo>
                <a:lnTo>
                  <a:pt x="4494149" y="6367132"/>
                </a:lnTo>
                <a:lnTo>
                  <a:pt x="4538434" y="6369296"/>
                </a:lnTo>
                <a:lnTo>
                  <a:pt x="4573444" y="6349787"/>
                </a:lnTo>
                <a:lnTo>
                  <a:pt x="4603001" y="6317604"/>
                </a:lnTo>
                <a:lnTo>
                  <a:pt x="4630928" y="6281750"/>
                </a:lnTo>
                <a:lnTo>
                  <a:pt x="4664311" y="6240898"/>
                </a:lnTo>
                <a:lnTo>
                  <a:pt x="4698520" y="6201526"/>
                </a:lnTo>
                <a:lnTo>
                  <a:pt x="4734845" y="6165710"/>
                </a:lnTo>
                <a:lnTo>
                  <a:pt x="4774579" y="6135524"/>
                </a:lnTo>
                <a:lnTo>
                  <a:pt x="4819011" y="6113043"/>
                </a:lnTo>
                <a:lnTo>
                  <a:pt x="4869434" y="6100343"/>
                </a:lnTo>
                <a:lnTo>
                  <a:pt x="4851729" y="6064664"/>
                </a:lnTo>
                <a:lnTo>
                  <a:pt x="4830191" y="6049659"/>
                </a:lnTo>
                <a:lnTo>
                  <a:pt x="4806461" y="6049324"/>
                </a:lnTo>
                <a:lnTo>
                  <a:pt x="4782185" y="6057658"/>
                </a:lnTo>
                <a:lnTo>
                  <a:pt x="4731526" y="6079372"/>
                </a:lnTo>
                <a:lnTo>
                  <a:pt x="4579671" y="6146219"/>
                </a:lnTo>
                <a:lnTo>
                  <a:pt x="4529074" y="6167932"/>
                </a:lnTo>
                <a:lnTo>
                  <a:pt x="4487348" y="6184881"/>
                </a:lnTo>
                <a:lnTo>
                  <a:pt x="4443968" y="6199498"/>
                </a:lnTo>
                <a:lnTo>
                  <a:pt x="4397325" y="6205448"/>
                </a:lnTo>
                <a:lnTo>
                  <a:pt x="4345813" y="6196393"/>
                </a:lnTo>
                <a:lnTo>
                  <a:pt x="4375725" y="6147486"/>
                </a:lnTo>
                <a:lnTo>
                  <a:pt x="4409855" y="6109156"/>
                </a:lnTo>
                <a:lnTo>
                  <a:pt x="4447083" y="6079350"/>
                </a:lnTo>
                <a:lnTo>
                  <a:pt x="4486293" y="6056015"/>
                </a:lnTo>
                <a:lnTo>
                  <a:pt x="4526367" y="6037099"/>
                </a:lnTo>
                <a:lnTo>
                  <a:pt x="4604639" y="6004306"/>
                </a:lnTo>
                <a:lnTo>
                  <a:pt x="4648289" y="5980434"/>
                </a:lnTo>
                <a:lnTo>
                  <a:pt x="4687607" y="5951833"/>
                </a:lnTo>
                <a:lnTo>
                  <a:pt x="4723610" y="5919000"/>
                </a:lnTo>
                <a:lnTo>
                  <a:pt x="4757317" y="5882434"/>
                </a:lnTo>
                <a:lnTo>
                  <a:pt x="4789744" y="5842632"/>
                </a:lnTo>
                <a:lnTo>
                  <a:pt x="4821908" y="5800091"/>
                </a:lnTo>
                <a:lnTo>
                  <a:pt x="4854829" y="5755309"/>
                </a:lnTo>
                <a:lnTo>
                  <a:pt x="4810865" y="5749536"/>
                </a:lnTo>
                <a:lnTo>
                  <a:pt x="4771773" y="5760321"/>
                </a:lnTo>
                <a:lnTo>
                  <a:pt x="4735472" y="5778616"/>
                </a:lnTo>
                <a:lnTo>
                  <a:pt x="4699884" y="5795375"/>
                </a:lnTo>
                <a:lnTo>
                  <a:pt x="4662932" y="5801550"/>
                </a:lnTo>
                <a:lnTo>
                  <a:pt x="4654169" y="5769546"/>
                </a:lnTo>
                <a:lnTo>
                  <a:pt x="4695548" y="5742176"/>
                </a:lnTo>
                <a:lnTo>
                  <a:pt x="4730326" y="5709145"/>
                </a:lnTo>
                <a:lnTo>
                  <a:pt x="4759005" y="5670890"/>
                </a:lnTo>
                <a:lnTo>
                  <a:pt x="4782090" y="5627845"/>
                </a:lnTo>
                <a:lnTo>
                  <a:pt x="4800085" y="5580448"/>
                </a:lnTo>
                <a:lnTo>
                  <a:pt x="4813495" y="5529132"/>
                </a:lnTo>
                <a:lnTo>
                  <a:pt x="4822825" y="5474335"/>
                </a:lnTo>
                <a:lnTo>
                  <a:pt x="4832707" y="5431438"/>
                </a:lnTo>
                <a:lnTo>
                  <a:pt x="4851590" y="5400532"/>
                </a:lnTo>
                <a:lnTo>
                  <a:pt x="4876474" y="5376269"/>
                </a:lnTo>
                <a:lnTo>
                  <a:pt x="4904359" y="5353304"/>
                </a:lnTo>
                <a:lnTo>
                  <a:pt x="4942985" y="5320492"/>
                </a:lnTo>
                <a:lnTo>
                  <a:pt x="5020890" y="5255339"/>
                </a:lnTo>
                <a:lnTo>
                  <a:pt x="5059717" y="5222272"/>
                </a:lnTo>
                <a:lnTo>
                  <a:pt x="5098161" y="5188394"/>
                </a:lnTo>
                <a:lnTo>
                  <a:pt x="5135994" y="5153343"/>
                </a:lnTo>
                <a:lnTo>
                  <a:pt x="5172993" y="5116755"/>
                </a:lnTo>
                <a:lnTo>
                  <a:pt x="5208931" y="5078268"/>
                </a:lnTo>
                <a:lnTo>
                  <a:pt x="5243583" y="5037520"/>
                </a:lnTo>
                <a:lnTo>
                  <a:pt x="5276723" y="4994148"/>
                </a:lnTo>
                <a:lnTo>
                  <a:pt x="5230925" y="5004378"/>
                </a:lnTo>
                <a:lnTo>
                  <a:pt x="5186898" y="5020651"/>
                </a:lnTo>
                <a:lnTo>
                  <a:pt x="5143960" y="5041341"/>
                </a:lnTo>
                <a:lnTo>
                  <a:pt x="5101431" y="5064823"/>
                </a:lnTo>
                <a:lnTo>
                  <a:pt x="5058627" y="5089472"/>
                </a:lnTo>
                <a:lnTo>
                  <a:pt x="5014868" y="5113662"/>
                </a:lnTo>
                <a:lnTo>
                  <a:pt x="4969472" y="5135769"/>
                </a:lnTo>
                <a:lnTo>
                  <a:pt x="4921758" y="5154168"/>
                </a:lnTo>
                <a:lnTo>
                  <a:pt x="4954106" y="5107346"/>
                </a:lnTo>
                <a:lnTo>
                  <a:pt x="4988113" y="5064657"/>
                </a:lnTo>
                <a:lnTo>
                  <a:pt x="5023517" y="5025548"/>
                </a:lnTo>
                <a:lnTo>
                  <a:pt x="5060053" y="4989466"/>
                </a:lnTo>
                <a:lnTo>
                  <a:pt x="5097462" y="4955857"/>
                </a:lnTo>
                <a:lnTo>
                  <a:pt x="5135480" y="4924168"/>
                </a:lnTo>
                <a:lnTo>
                  <a:pt x="5173846" y="4893847"/>
                </a:lnTo>
                <a:lnTo>
                  <a:pt x="5250571" y="4835092"/>
                </a:lnTo>
                <a:lnTo>
                  <a:pt x="5288407" y="4805553"/>
                </a:lnTo>
                <a:lnTo>
                  <a:pt x="5373830" y="4733544"/>
                </a:lnTo>
                <a:lnTo>
                  <a:pt x="5418048" y="4701540"/>
                </a:lnTo>
                <a:lnTo>
                  <a:pt x="5465826" y="4677537"/>
                </a:lnTo>
                <a:lnTo>
                  <a:pt x="5485312" y="4669869"/>
                </a:lnTo>
                <a:lnTo>
                  <a:pt x="5503989" y="4656201"/>
                </a:lnTo>
                <a:lnTo>
                  <a:pt x="5514474" y="4634531"/>
                </a:lnTo>
                <a:lnTo>
                  <a:pt x="5509387" y="4602861"/>
                </a:lnTo>
                <a:lnTo>
                  <a:pt x="5493873" y="4580580"/>
                </a:lnTo>
                <a:lnTo>
                  <a:pt x="5474525" y="4573968"/>
                </a:lnTo>
                <a:lnTo>
                  <a:pt x="5452987" y="4577357"/>
                </a:lnTo>
                <a:lnTo>
                  <a:pt x="5430901" y="4585081"/>
                </a:lnTo>
                <a:lnTo>
                  <a:pt x="5388187" y="4598963"/>
                </a:lnTo>
                <a:lnTo>
                  <a:pt x="5343394" y="4607384"/>
                </a:lnTo>
                <a:lnTo>
                  <a:pt x="5295816" y="4611708"/>
                </a:lnTo>
                <a:lnTo>
                  <a:pt x="5244745" y="4613301"/>
                </a:lnTo>
                <a:lnTo>
                  <a:pt x="5189474" y="4613529"/>
                </a:lnTo>
                <a:lnTo>
                  <a:pt x="5218889" y="4574540"/>
                </a:lnTo>
                <a:lnTo>
                  <a:pt x="5252064" y="4545751"/>
                </a:lnTo>
                <a:lnTo>
                  <a:pt x="5287804" y="4524172"/>
                </a:lnTo>
                <a:lnTo>
                  <a:pt x="5324912" y="4506814"/>
                </a:lnTo>
                <a:lnTo>
                  <a:pt x="5362189" y="4490688"/>
                </a:lnTo>
                <a:lnTo>
                  <a:pt x="5398440" y="4472803"/>
                </a:lnTo>
                <a:lnTo>
                  <a:pt x="5432468" y="4450171"/>
                </a:lnTo>
                <a:lnTo>
                  <a:pt x="5463076" y="4419801"/>
                </a:lnTo>
                <a:lnTo>
                  <a:pt x="5489067" y="4378706"/>
                </a:lnTo>
                <a:lnTo>
                  <a:pt x="5438970" y="4371821"/>
                </a:lnTo>
                <a:lnTo>
                  <a:pt x="5392634" y="4377397"/>
                </a:lnTo>
                <a:lnTo>
                  <a:pt x="5348944" y="4389971"/>
                </a:lnTo>
                <a:lnTo>
                  <a:pt x="5306784" y="4404081"/>
                </a:lnTo>
                <a:lnTo>
                  <a:pt x="5265039" y="4414266"/>
                </a:lnTo>
                <a:lnTo>
                  <a:pt x="5225998" y="4415321"/>
                </a:lnTo>
                <a:lnTo>
                  <a:pt x="5203602" y="4401375"/>
                </a:lnTo>
                <a:lnTo>
                  <a:pt x="5195923" y="4370760"/>
                </a:lnTo>
                <a:lnTo>
                  <a:pt x="5201031" y="4321810"/>
                </a:lnTo>
                <a:lnTo>
                  <a:pt x="5207857" y="4266543"/>
                </a:lnTo>
                <a:lnTo>
                  <a:pt x="5204972" y="4222242"/>
                </a:lnTo>
                <a:lnTo>
                  <a:pt x="5192379" y="4189793"/>
                </a:lnTo>
                <a:lnTo>
                  <a:pt x="5170080" y="4170087"/>
                </a:lnTo>
                <a:lnTo>
                  <a:pt x="5138080" y="4164012"/>
                </a:lnTo>
                <a:lnTo>
                  <a:pt x="5044882" y="4182681"/>
                </a:lnTo>
                <a:lnTo>
                  <a:pt x="5018516" y="4168902"/>
                </a:lnTo>
                <a:lnTo>
                  <a:pt x="5012890" y="4136453"/>
                </a:lnTo>
                <a:lnTo>
                  <a:pt x="5023612" y="4090670"/>
                </a:lnTo>
                <a:lnTo>
                  <a:pt x="5035401" y="4042478"/>
                </a:lnTo>
                <a:lnTo>
                  <a:pt x="5037407" y="3997070"/>
                </a:lnTo>
                <a:lnTo>
                  <a:pt x="5031978" y="3953652"/>
                </a:lnTo>
                <a:lnTo>
                  <a:pt x="5021457" y="3911430"/>
                </a:lnTo>
                <a:lnTo>
                  <a:pt x="5008192" y="3869610"/>
                </a:lnTo>
                <a:lnTo>
                  <a:pt x="4994529" y="3827399"/>
                </a:lnTo>
                <a:lnTo>
                  <a:pt x="4979042" y="3768271"/>
                </a:lnTo>
                <a:lnTo>
                  <a:pt x="4973508" y="3717130"/>
                </a:lnTo>
                <a:lnTo>
                  <a:pt x="4978161" y="3671316"/>
                </a:lnTo>
                <a:lnTo>
                  <a:pt x="4993240" y="3628168"/>
                </a:lnTo>
                <a:lnTo>
                  <a:pt x="5018979" y="3585028"/>
                </a:lnTo>
                <a:lnTo>
                  <a:pt x="5055616" y="3539236"/>
                </a:lnTo>
                <a:lnTo>
                  <a:pt x="5093007" y="3500453"/>
                </a:lnTo>
                <a:lnTo>
                  <a:pt x="5132339" y="3463670"/>
                </a:lnTo>
                <a:lnTo>
                  <a:pt x="5175505" y="3428222"/>
                </a:lnTo>
                <a:lnTo>
                  <a:pt x="5224399" y="3393440"/>
                </a:lnTo>
                <a:lnTo>
                  <a:pt x="5178593" y="3381452"/>
                </a:lnTo>
                <a:lnTo>
                  <a:pt x="5156920" y="3364880"/>
                </a:lnTo>
                <a:lnTo>
                  <a:pt x="5152972" y="3344808"/>
                </a:lnTo>
                <a:lnTo>
                  <a:pt x="5160343" y="3322320"/>
                </a:lnTo>
                <a:lnTo>
                  <a:pt x="5172625" y="3298497"/>
                </a:lnTo>
                <a:lnTo>
                  <a:pt x="5183411" y="3274425"/>
                </a:lnTo>
                <a:lnTo>
                  <a:pt x="5186295" y="3251186"/>
                </a:lnTo>
                <a:lnTo>
                  <a:pt x="5174869" y="3229864"/>
                </a:lnTo>
                <a:lnTo>
                  <a:pt x="5137806" y="3229264"/>
                </a:lnTo>
                <a:lnTo>
                  <a:pt x="5101747" y="3239510"/>
                </a:lnTo>
                <a:lnTo>
                  <a:pt x="5065973" y="3257201"/>
                </a:lnTo>
                <a:lnTo>
                  <a:pt x="4992409" y="3301332"/>
                </a:lnTo>
                <a:lnTo>
                  <a:pt x="4953183" y="3320974"/>
                </a:lnTo>
                <a:lnTo>
                  <a:pt x="4911370" y="3334470"/>
                </a:lnTo>
                <a:lnTo>
                  <a:pt x="4866251" y="3338422"/>
                </a:lnTo>
                <a:lnTo>
                  <a:pt x="4817110" y="3329432"/>
                </a:lnTo>
                <a:lnTo>
                  <a:pt x="4857326" y="3299597"/>
                </a:lnTo>
                <a:lnTo>
                  <a:pt x="4898045" y="3272271"/>
                </a:lnTo>
                <a:lnTo>
                  <a:pt x="4939056" y="3246907"/>
                </a:lnTo>
                <a:lnTo>
                  <a:pt x="4980149" y="3222961"/>
                </a:lnTo>
                <a:lnTo>
                  <a:pt x="5061745" y="3177146"/>
                </a:lnTo>
                <a:lnTo>
                  <a:pt x="5101828" y="3154187"/>
                </a:lnTo>
                <a:lnTo>
                  <a:pt x="5141154" y="3130469"/>
                </a:lnTo>
                <a:lnTo>
                  <a:pt x="5179515" y="3105446"/>
                </a:lnTo>
                <a:lnTo>
                  <a:pt x="5216700" y="3078573"/>
                </a:lnTo>
                <a:lnTo>
                  <a:pt x="5252501" y="3049307"/>
                </a:lnTo>
                <a:lnTo>
                  <a:pt x="5286706" y="3017103"/>
                </a:lnTo>
                <a:lnTo>
                  <a:pt x="5319107" y="2981415"/>
                </a:lnTo>
                <a:lnTo>
                  <a:pt x="5349494" y="2941701"/>
                </a:lnTo>
                <a:lnTo>
                  <a:pt x="5325580" y="2923420"/>
                </a:lnTo>
                <a:lnTo>
                  <a:pt x="5302202" y="2923476"/>
                </a:lnTo>
                <a:lnTo>
                  <a:pt x="5279896" y="2928199"/>
                </a:lnTo>
                <a:lnTo>
                  <a:pt x="5253177" y="2922638"/>
                </a:lnTo>
                <a:lnTo>
                  <a:pt x="5211200" y="2923974"/>
                </a:lnTo>
                <a:lnTo>
                  <a:pt x="5179365" y="2923652"/>
                </a:lnTo>
                <a:lnTo>
                  <a:pt x="5143046" y="2920711"/>
                </a:lnTo>
                <a:lnTo>
                  <a:pt x="5104304" y="2913681"/>
                </a:lnTo>
                <a:lnTo>
                  <a:pt x="5065200" y="2901092"/>
                </a:lnTo>
                <a:lnTo>
                  <a:pt x="5027793" y="2881474"/>
                </a:lnTo>
                <a:lnTo>
                  <a:pt x="4994146" y="2853358"/>
                </a:lnTo>
                <a:lnTo>
                  <a:pt x="4966317" y="2815274"/>
                </a:lnTo>
                <a:lnTo>
                  <a:pt x="4946370" y="2765751"/>
                </a:lnTo>
                <a:lnTo>
                  <a:pt x="4936363" y="2703322"/>
                </a:lnTo>
                <a:lnTo>
                  <a:pt x="4924679" y="2703322"/>
                </a:lnTo>
                <a:lnTo>
                  <a:pt x="4918837" y="2692654"/>
                </a:lnTo>
                <a:lnTo>
                  <a:pt x="4904061" y="2655482"/>
                </a:lnTo>
                <a:lnTo>
                  <a:pt x="4898834" y="2611310"/>
                </a:lnTo>
                <a:lnTo>
                  <a:pt x="4889797" y="2573139"/>
                </a:lnTo>
                <a:lnTo>
                  <a:pt x="4863592" y="2553970"/>
                </a:lnTo>
                <a:lnTo>
                  <a:pt x="4820378" y="2545135"/>
                </a:lnTo>
                <a:lnTo>
                  <a:pt x="4777438" y="2533967"/>
                </a:lnTo>
                <a:lnTo>
                  <a:pt x="4733950" y="2527466"/>
                </a:lnTo>
                <a:lnTo>
                  <a:pt x="4689094" y="2532634"/>
                </a:lnTo>
                <a:lnTo>
                  <a:pt x="4653655" y="2543635"/>
                </a:lnTo>
                <a:lnTo>
                  <a:pt x="4617418" y="2553970"/>
                </a:lnTo>
                <a:lnTo>
                  <a:pt x="4580634" y="2561637"/>
                </a:lnTo>
                <a:lnTo>
                  <a:pt x="4543552" y="2564638"/>
                </a:lnTo>
                <a:lnTo>
                  <a:pt x="4520054" y="2570868"/>
                </a:lnTo>
                <a:lnTo>
                  <a:pt x="4495123" y="2584875"/>
                </a:lnTo>
                <a:lnTo>
                  <a:pt x="4469830" y="2599627"/>
                </a:lnTo>
                <a:lnTo>
                  <a:pt x="4445245" y="2608097"/>
                </a:lnTo>
                <a:lnTo>
                  <a:pt x="4422441" y="2603256"/>
                </a:lnTo>
                <a:lnTo>
                  <a:pt x="4402486" y="2578074"/>
                </a:lnTo>
                <a:lnTo>
                  <a:pt x="4386453" y="2525522"/>
                </a:lnTo>
                <a:lnTo>
                  <a:pt x="4371592" y="2524299"/>
                </a:lnTo>
                <a:lnTo>
                  <a:pt x="4335192" y="2529078"/>
                </a:lnTo>
                <a:lnTo>
                  <a:pt x="4246880" y="2543302"/>
                </a:lnTo>
                <a:lnTo>
                  <a:pt x="4215137" y="2551414"/>
                </a:lnTo>
                <a:lnTo>
                  <a:pt x="4182872" y="2557526"/>
                </a:lnTo>
                <a:lnTo>
                  <a:pt x="4152796" y="2550302"/>
                </a:lnTo>
                <a:lnTo>
                  <a:pt x="4127627" y="2518410"/>
                </a:lnTo>
                <a:lnTo>
                  <a:pt x="4131052" y="2484572"/>
                </a:lnTo>
                <a:lnTo>
                  <a:pt x="4157408" y="2447734"/>
                </a:lnTo>
                <a:lnTo>
                  <a:pt x="4197957" y="2416897"/>
                </a:lnTo>
                <a:lnTo>
                  <a:pt x="4243959" y="2401062"/>
                </a:lnTo>
                <a:lnTo>
                  <a:pt x="4285349" y="2396061"/>
                </a:lnTo>
                <a:lnTo>
                  <a:pt x="4326477" y="2393061"/>
                </a:lnTo>
                <a:lnTo>
                  <a:pt x="4367081" y="2394061"/>
                </a:lnTo>
                <a:lnTo>
                  <a:pt x="4406900" y="2401062"/>
                </a:lnTo>
                <a:lnTo>
                  <a:pt x="4449633" y="2405893"/>
                </a:lnTo>
                <a:lnTo>
                  <a:pt x="4482544" y="2394378"/>
                </a:lnTo>
                <a:lnTo>
                  <a:pt x="4506716" y="2367504"/>
                </a:lnTo>
                <a:lnTo>
                  <a:pt x="4523232" y="2326259"/>
                </a:lnTo>
                <a:lnTo>
                  <a:pt x="4541710" y="2281142"/>
                </a:lnTo>
                <a:lnTo>
                  <a:pt x="4566475" y="2245360"/>
                </a:lnTo>
                <a:lnTo>
                  <a:pt x="4597241" y="2216245"/>
                </a:lnTo>
                <a:lnTo>
                  <a:pt x="4633722" y="2191130"/>
                </a:lnTo>
                <a:lnTo>
                  <a:pt x="4676209" y="2164609"/>
                </a:lnTo>
                <a:lnTo>
                  <a:pt x="4760656" y="2110396"/>
                </a:lnTo>
                <a:lnTo>
                  <a:pt x="4802999" y="2083699"/>
                </a:lnTo>
                <a:lnTo>
                  <a:pt x="4845679" y="2057939"/>
                </a:lnTo>
                <a:lnTo>
                  <a:pt x="4888888" y="2033613"/>
                </a:lnTo>
                <a:lnTo>
                  <a:pt x="4932818" y="2011218"/>
                </a:lnTo>
                <a:lnTo>
                  <a:pt x="4977662" y="1991253"/>
                </a:lnTo>
                <a:lnTo>
                  <a:pt x="5023612" y="1974214"/>
                </a:lnTo>
                <a:lnTo>
                  <a:pt x="5043920" y="1966934"/>
                </a:lnTo>
                <a:lnTo>
                  <a:pt x="5063966" y="1953307"/>
                </a:lnTo>
                <a:lnTo>
                  <a:pt x="5081297" y="1929655"/>
                </a:lnTo>
                <a:lnTo>
                  <a:pt x="5093462" y="1892300"/>
                </a:lnTo>
                <a:lnTo>
                  <a:pt x="5046362" y="1904602"/>
                </a:lnTo>
                <a:lnTo>
                  <a:pt x="4999590" y="1918250"/>
                </a:lnTo>
                <a:lnTo>
                  <a:pt x="4953112" y="1933069"/>
                </a:lnTo>
                <a:lnTo>
                  <a:pt x="4906891" y="1948887"/>
                </a:lnTo>
                <a:lnTo>
                  <a:pt x="4860893" y="1965531"/>
                </a:lnTo>
                <a:lnTo>
                  <a:pt x="4815081" y="1982829"/>
                </a:lnTo>
                <a:lnTo>
                  <a:pt x="4769421" y="2000607"/>
                </a:lnTo>
                <a:lnTo>
                  <a:pt x="4587588" y="2073069"/>
                </a:lnTo>
                <a:lnTo>
                  <a:pt x="4542155" y="2090658"/>
                </a:lnTo>
                <a:lnTo>
                  <a:pt x="4496660" y="2107690"/>
                </a:lnTo>
                <a:lnTo>
                  <a:pt x="4451069" y="2123994"/>
                </a:lnTo>
                <a:lnTo>
                  <a:pt x="4405347" y="2139395"/>
                </a:lnTo>
                <a:lnTo>
                  <a:pt x="4359458" y="2153722"/>
                </a:lnTo>
                <a:lnTo>
                  <a:pt x="4313366" y="2166801"/>
                </a:lnTo>
                <a:lnTo>
                  <a:pt x="4267037" y="2178460"/>
                </a:lnTo>
                <a:lnTo>
                  <a:pt x="4220434" y="2188526"/>
                </a:lnTo>
                <a:lnTo>
                  <a:pt x="4173523" y="2196826"/>
                </a:lnTo>
                <a:lnTo>
                  <a:pt x="4126268" y="2203187"/>
                </a:lnTo>
                <a:lnTo>
                  <a:pt x="4078633" y="2207437"/>
                </a:lnTo>
                <a:lnTo>
                  <a:pt x="4030584" y="2209402"/>
                </a:lnTo>
                <a:lnTo>
                  <a:pt x="3982085" y="2208911"/>
                </a:lnTo>
                <a:lnTo>
                  <a:pt x="4028139" y="2180908"/>
                </a:lnTo>
                <a:lnTo>
                  <a:pt x="4076122" y="2159500"/>
                </a:lnTo>
                <a:lnTo>
                  <a:pt x="4125473" y="2142570"/>
                </a:lnTo>
                <a:lnTo>
                  <a:pt x="4175633" y="2128004"/>
                </a:lnTo>
                <a:lnTo>
                  <a:pt x="4226041" y="2113686"/>
                </a:lnTo>
                <a:lnTo>
                  <a:pt x="4276139" y="2097503"/>
                </a:lnTo>
                <a:lnTo>
                  <a:pt x="4325366" y="2077339"/>
                </a:lnTo>
                <a:lnTo>
                  <a:pt x="4277162" y="2062858"/>
                </a:lnTo>
                <a:lnTo>
                  <a:pt x="4230063" y="2063058"/>
                </a:lnTo>
                <a:lnTo>
                  <a:pt x="4183798" y="2072986"/>
                </a:lnTo>
                <a:lnTo>
                  <a:pt x="4092702" y="2102230"/>
                </a:lnTo>
                <a:lnTo>
                  <a:pt x="4055370" y="2110395"/>
                </a:lnTo>
                <a:lnTo>
                  <a:pt x="4021671" y="2110367"/>
                </a:lnTo>
                <a:lnTo>
                  <a:pt x="3993837" y="2097366"/>
                </a:lnTo>
                <a:lnTo>
                  <a:pt x="3974098" y="2066614"/>
                </a:lnTo>
                <a:lnTo>
                  <a:pt x="3964686" y="2013330"/>
                </a:lnTo>
                <a:lnTo>
                  <a:pt x="3964686" y="1984883"/>
                </a:lnTo>
                <a:lnTo>
                  <a:pt x="4006119" y="1931923"/>
                </a:lnTo>
                <a:lnTo>
                  <a:pt x="4060698" y="1902967"/>
                </a:lnTo>
                <a:lnTo>
                  <a:pt x="4079134" y="1896133"/>
                </a:lnTo>
                <a:lnTo>
                  <a:pt x="4097035" y="1885632"/>
                </a:lnTo>
                <a:lnTo>
                  <a:pt x="4110579" y="1870463"/>
                </a:lnTo>
                <a:lnTo>
                  <a:pt x="4115942" y="1849627"/>
                </a:lnTo>
                <a:lnTo>
                  <a:pt x="4120885" y="1795892"/>
                </a:lnTo>
                <a:lnTo>
                  <a:pt x="4137067" y="1754011"/>
                </a:lnTo>
                <a:lnTo>
                  <a:pt x="4162139" y="1721612"/>
                </a:lnTo>
                <a:lnTo>
                  <a:pt x="4193751" y="1696324"/>
                </a:lnTo>
                <a:lnTo>
                  <a:pt x="4229555" y="1675779"/>
                </a:lnTo>
                <a:lnTo>
                  <a:pt x="4267200" y="1657603"/>
                </a:lnTo>
                <a:lnTo>
                  <a:pt x="4237694" y="1629267"/>
                </a:lnTo>
                <a:lnTo>
                  <a:pt x="4210129" y="1625600"/>
                </a:lnTo>
                <a:lnTo>
                  <a:pt x="4184207" y="1632600"/>
                </a:lnTo>
                <a:lnTo>
                  <a:pt x="4159630" y="1636267"/>
                </a:lnTo>
                <a:lnTo>
                  <a:pt x="4144635" y="1633156"/>
                </a:lnTo>
                <a:lnTo>
                  <a:pt x="4131579" y="1627377"/>
                </a:lnTo>
                <a:lnTo>
                  <a:pt x="4122358" y="1616265"/>
                </a:lnTo>
                <a:lnTo>
                  <a:pt x="4118864" y="1597152"/>
                </a:lnTo>
                <a:lnTo>
                  <a:pt x="4120550" y="1577760"/>
                </a:lnTo>
                <a:lnTo>
                  <a:pt x="4125785" y="1559369"/>
                </a:lnTo>
                <a:lnTo>
                  <a:pt x="4134830" y="1545645"/>
                </a:lnTo>
                <a:lnTo>
                  <a:pt x="4147947" y="1540255"/>
                </a:lnTo>
                <a:lnTo>
                  <a:pt x="4188732" y="1533339"/>
                </a:lnTo>
                <a:lnTo>
                  <a:pt x="4226381" y="1516816"/>
                </a:lnTo>
                <a:lnTo>
                  <a:pt x="4261851" y="1493468"/>
                </a:lnTo>
                <a:lnTo>
                  <a:pt x="4296099" y="1466078"/>
                </a:lnTo>
                <a:lnTo>
                  <a:pt x="4330079" y="1437428"/>
                </a:lnTo>
                <a:lnTo>
                  <a:pt x="4364750" y="1410302"/>
                </a:lnTo>
                <a:lnTo>
                  <a:pt x="4401066" y="1387480"/>
                </a:lnTo>
                <a:lnTo>
                  <a:pt x="4439986" y="1371747"/>
                </a:lnTo>
                <a:lnTo>
                  <a:pt x="4482465" y="1365885"/>
                </a:lnTo>
                <a:lnTo>
                  <a:pt x="4508074" y="1358591"/>
                </a:lnTo>
                <a:lnTo>
                  <a:pt x="4510640" y="1339544"/>
                </a:lnTo>
                <a:lnTo>
                  <a:pt x="4490273" y="1283175"/>
                </a:lnTo>
                <a:lnTo>
                  <a:pt x="4489156" y="1254348"/>
                </a:lnTo>
                <a:lnTo>
                  <a:pt x="4508627" y="1230757"/>
                </a:lnTo>
                <a:lnTo>
                  <a:pt x="4508075" y="1222422"/>
                </a:lnTo>
                <a:lnTo>
                  <a:pt x="4490878" y="1214755"/>
                </a:lnTo>
                <a:lnTo>
                  <a:pt x="4466586" y="1209754"/>
                </a:lnTo>
                <a:lnTo>
                  <a:pt x="4444746" y="1209421"/>
                </a:lnTo>
                <a:lnTo>
                  <a:pt x="4427606" y="1215088"/>
                </a:lnTo>
                <a:lnTo>
                  <a:pt x="4410503" y="1222756"/>
                </a:lnTo>
                <a:lnTo>
                  <a:pt x="4392328" y="1226423"/>
                </a:lnTo>
                <a:lnTo>
                  <a:pt x="4371975" y="1220089"/>
                </a:lnTo>
                <a:lnTo>
                  <a:pt x="4369990" y="1178917"/>
                </a:lnTo>
                <a:lnTo>
                  <a:pt x="4382484" y="1149413"/>
                </a:lnTo>
                <a:lnTo>
                  <a:pt x="4430141" y="1113409"/>
                </a:lnTo>
                <a:lnTo>
                  <a:pt x="4475612" y="1087280"/>
                </a:lnTo>
                <a:lnTo>
                  <a:pt x="4521479" y="1061475"/>
                </a:lnTo>
                <a:lnTo>
                  <a:pt x="4568169" y="1038053"/>
                </a:lnTo>
                <a:lnTo>
                  <a:pt x="4616109" y="1019075"/>
                </a:lnTo>
                <a:lnTo>
                  <a:pt x="4665726" y="1006601"/>
                </a:lnTo>
                <a:lnTo>
                  <a:pt x="4685285" y="1001212"/>
                </a:lnTo>
                <a:lnTo>
                  <a:pt x="4699619" y="990155"/>
                </a:lnTo>
                <a:lnTo>
                  <a:pt x="4707927" y="973097"/>
                </a:lnTo>
                <a:lnTo>
                  <a:pt x="4709414" y="949705"/>
                </a:lnTo>
                <a:lnTo>
                  <a:pt x="4701129" y="925258"/>
                </a:lnTo>
                <a:lnTo>
                  <a:pt x="4686855" y="916813"/>
                </a:lnTo>
                <a:lnTo>
                  <a:pt x="4669319" y="917701"/>
                </a:lnTo>
                <a:lnTo>
                  <a:pt x="4651248" y="921258"/>
                </a:lnTo>
                <a:lnTo>
                  <a:pt x="4640314" y="924591"/>
                </a:lnTo>
                <a:lnTo>
                  <a:pt x="4629404" y="926591"/>
                </a:lnTo>
                <a:lnTo>
                  <a:pt x="4618493" y="923258"/>
                </a:lnTo>
                <a:lnTo>
                  <a:pt x="4607560" y="910589"/>
                </a:lnTo>
                <a:lnTo>
                  <a:pt x="4657459" y="874657"/>
                </a:lnTo>
                <a:lnTo>
                  <a:pt x="4705231" y="842360"/>
                </a:lnTo>
                <a:lnTo>
                  <a:pt x="4751145" y="813333"/>
                </a:lnTo>
                <a:lnTo>
                  <a:pt x="4795472" y="787210"/>
                </a:lnTo>
                <a:lnTo>
                  <a:pt x="4838481" y="763625"/>
                </a:lnTo>
                <a:lnTo>
                  <a:pt x="4880444" y="742213"/>
                </a:lnTo>
                <a:lnTo>
                  <a:pt x="4921630" y="722609"/>
                </a:lnTo>
                <a:lnTo>
                  <a:pt x="4962310" y="704447"/>
                </a:lnTo>
                <a:lnTo>
                  <a:pt x="5002754" y="687362"/>
                </a:lnTo>
                <a:lnTo>
                  <a:pt x="5043233" y="670988"/>
                </a:lnTo>
                <a:lnTo>
                  <a:pt x="5167579" y="622479"/>
                </a:lnTo>
                <a:lnTo>
                  <a:pt x="5210899" y="605295"/>
                </a:lnTo>
                <a:lnTo>
                  <a:pt x="5255605" y="586995"/>
                </a:lnTo>
                <a:lnTo>
                  <a:pt x="5301967" y="567214"/>
                </a:lnTo>
                <a:lnTo>
                  <a:pt x="5350256" y="545585"/>
                </a:lnTo>
                <a:lnTo>
                  <a:pt x="5400742" y="521744"/>
                </a:lnTo>
                <a:lnTo>
                  <a:pt x="5453695" y="495325"/>
                </a:lnTo>
                <a:lnTo>
                  <a:pt x="5509387" y="465963"/>
                </a:lnTo>
                <a:lnTo>
                  <a:pt x="5450181" y="447905"/>
                </a:lnTo>
                <a:lnTo>
                  <a:pt x="5397785" y="446849"/>
                </a:lnTo>
                <a:lnTo>
                  <a:pt x="5350295" y="454461"/>
                </a:lnTo>
                <a:lnTo>
                  <a:pt x="5305806" y="462407"/>
                </a:lnTo>
                <a:lnTo>
                  <a:pt x="5261397" y="469692"/>
                </a:lnTo>
                <a:lnTo>
                  <a:pt x="5233552" y="478020"/>
                </a:lnTo>
                <a:lnTo>
                  <a:pt x="5216747" y="487097"/>
                </a:lnTo>
                <a:lnTo>
                  <a:pt x="5194166" y="506336"/>
                </a:lnTo>
                <a:lnTo>
                  <a:pt x="5177343" y="515913"/>
                </a:lnTo>
                <a:lnTo>
                  <a:pt x="5149468" y="525074"/>
                </a:lnTo>
                <a:lnTo>
                  <a:pt x="5105019" y="533526"/>
                </a:lnTo>
                <a:lnTo>
                  <a:pt x="5063708" y="541976"/>
                </a:lnTo>
                <a:lnTo>
                  <a:pt x="5022794" y="550766"/>
                </a:lnTo>
                <a:lnTo>
                  <a:pt x="4981300" y="554265"/>
                </a:lnTo>
                <a:lnTo>
                  <a:pt x="4938252" y="546840"/>
                </a:lnTo>
                <a:lnTo>
                  <a:pt x="4892675" y="522859"/>
                </a:lnTo>
                <a:lnTo>
                  <a:pt x="4857858" y="508464"/>
                </a:lnTo>
                <a:lnTo>
                  <a:pt x="4817873" y="509260"/>
                </a:lnTo>
                <a:lnTo>
                  <a:pt x="4775229" y="520810"/>
                </a:lnTo>
                <a:lnTo>
                  <a:pt x="4732439" y="538676"/>
                </a:lnTo>
                <a:lnTo>
                  <a:pt x="4692015" y="558419"/>
                </a:lnTo>
                <a:lnTo>
                  <a:pt x="4652424" y="575421"/>
                </a:lnTo>
                <a:lnTo>
                  <a:pt x="4611227" y="582422"/>
                </a:lnTo>
                <a:lnTo>
                  <a:pt x="4566767" y="577421"/>
                </a:lnTo>
                <a:lnTo>
                  <a:pt x="4517390" y="558419"/>
                </a:lnTo>
                <a:lnTo>
                  <a:pt x="4604337" y="529081"/>
                </a:lnTo>
                <a:lnTo>
                  <a:pt x="4643030" y="516413"/>
                </a:lnTo>
                <a:lnTo>
                  <a:pt x="4680331" y="505078"/>
                </a:lnTo>
                <a:lnTo>
                  <a:pt x="4707485" y="494188"/>
                </a:lnTo>
                <a:lnTo>
                  <a:pt x="4727257" y="476630"/>
                </a:lnTo>
                <a:lnTo>
                  <a:pt x="4738838" y="451072"/>
                </a:lnTo>
                <a:lnTo>
                  <a:pt x="4741418" y="416178"/>
                </a:lnTo>
                <a:lnTo>
                  <a:pt x="4742332" y="393398"/>
                </a:lnTo>
                <a:lnTo>
                  <a:pt x="4742164" y="369950"/>
                </a:lnTo>
                <a:lnTo>
                  <a:pt x="4736542" y="349170"/>
                </a:lnTo>
                <a:lnTo>
                  <a:pt x="4721098" y="334391"/>
                </a:lnTo>
                <a:lnTo>
                  <a:pt x="4702407" y="328779"/>
                </a:lnTo>
                <a:lnTo>
                  <a:pt x="4683204" y="332168"/>
                </a:lnTo>
                <a:lnTo>
                  <a:pt x="4666216" y="342892"/>
                </a:lnTo>
                <a:lnTo>
                  <a:pt x="4654169" y="359283"/>
                </a:lnTo>
                <a:lnTo>
                  <a:pt x="4642689" y="392731"/>
                </a:lnTo>
                <a:lnTo>
                  <a:pt x="4627959" y="421513"/>
                </a:lnTo>
                <a:lnTo>
                  <a:pt x="4606680" y="442293"/>
                </a:lnTo>
                <a:lnTo>
                  <a:pt x="4575556" y="451738"/>
                </a:lnTo>
                <a:lnTo>
                  <a:pt x="4542958" y="450850"/>
                </a:lnTo>
                <a:lnTo>
                  <a:pt x="4537376" y="439292"/>
                </a:lnTo>
                <a:lnTo>
                  <a:pt x="4558157" y="394842"/>
                </a:lnTo>
                <a:lnTo>
                  <a:pt x="4559089" y="370673"/>
                </a:lnTo>
                <a:lnTo>
                  <a:pt x="4547997" y="356171"/>
                </a:lnTo>
                <a:lnTo>
                  <a:pt x="4530332" y="350337"/>
                </a:lnTo>
                <a:lnTo>
                  <a:pt x="4511548" y="352171"/>
                </a:lnTo>
                <a:lnTo>
                  <a:pt x="4467693" y="361653"/>
                </a:lnTo>
                <a:lnTo>
                  <a:pt x="4423433" y="361653"/>
                </a:lnTo>
                <a:lnTo>
                  <a:pt x="4378848" y="357504"/>
                </a:lnTo>
                <a:lnTo>
                  <a:pt x="4334020" y="354541"/>
                </a:lnTo>
                <a:lnTo>
                  <a:pt x="4289030" y="358097"/>
                </a:lnTo>
                <a:lnTo>
                  <a:pt x="4243959" y="373507"/>
                </a:lnTo>
                <a:lnTo>
                  <a:pt x="4257903" y="321787"/>
                </a:lnTo>
                <a:lnTo>
                  <a:pt x="4277030" y="279832"/>
                </a:lnTo>
                <a:lnTo>
                  <a:pt x="4302140" y="246761"/>
                </a:lnTo>
                <a:lnTo>
                  <a:pt x="4334034" y="221690"/>
                </a:lnTo>
                <a:lnTo>
                  <a:pt x="4373513" y="203738"/>
                </a:lnTo>
                <a:lnTo>
                  <a:pt x="4421378" y="192024"/>
                </a:lnTo>
                <a:lnTo>
                  <a:pt x="4450173" y="190579"/>
                </a:lnTo>
                <a:lnTo>
                  <a:pt x="4479242" y="188468"/>
                </a:lnTo>
                <a:lnTo>
                  <a:pt x="4534916" y="163575"/>
                </a:lnTo>
                <a:lnTo>
                  <a:pt x="4561046" y="132905"/>
                </a:lnTo>
                <a:lnTo>
                  <a:pt x="4565955" y="113069"/>
                </a:lnTo>
                <a:lnTo>
                  <a:pt x="4561078" y="88900"/>
                </a:lnTo>
                <a:lnTo>
                  <a:pt x="4552061" y="74620"/>
                </a:lnTo>
                <a:lnTo>
                  <a:pt x="4539234" y="68008"/>
                </a:lnTo>
                <a:lnTo>
                  <a:pt x="4524216" y="67397"/>
                </a:lnTo>
                <a:lnTo>
                  <a:pt x="4508627" y="71120"/>
                </a:lnTo>
                <a:lnTo>
                  <a:pt x="4457399" y="91431"/>
                </a:lnTo>
                <a:lnTo>
                  <a:pt x="4405190" y="106452"/>
                </a:lnTo>
                <a:lnTo>
                  <a:pt x="4352420" y="117717"/>
                </a:lnTo>
                <a:lnTo>
                  <a:pt x="4299509" y="126764"/>
                </a:lnTo>
                <a:lnTo>
                  <a:pt x="4246880" y="135127"/>
                </a:lnTo>
                <a:lnTo>
                  <a:pt x="4235946" y="137739"/>
                </a:lnTo>
                <a:lnTo>
                  <a:pt x="4225036" y="137350"/>
                </a:lnTo>
                <a:lnTo>
                  <a:pt x="4214125" y="129627"/>
                </a:lnTo>
                <a:lnTo>
                  <a:pt x="4203192" y="110235"/>
                </a:lnTo>
                <a:lnTo>
                  <a:pt x="4253902" y="93427"/>
                </a:lnTo>
                <a:lnTo>
                  <a:pt x="4304288" y="75334"/>
                </a:lnTo>
                <a:lnTo>
                  <a:pt x="4455122" y="18290"/>
                </a:lnTo>
                <a:lnTo>
                  <a:pt x="4505833" y="0"/>
                </a:lnTo>
                <a:close/>
              </a:path>
            </a:pathLst>
          </a:custGeom>
          <a:solidFill>
            <a:srgbClr val="E7E6E6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17575" y="2712085"/>
            <a:ext cx="3611879" cy="130175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dirty="0" sz="4400" spc="-170">
                <a:latin typeface="Arial"/>
                <a:cs typeface="Arial"/>
              </a:rPr>
              <a:t>What</a:t>
            </a:r>
            <a:r>
              <a:rPr dirty="0" sz="4400" spc="-260">
                <a:latin typeface="Arial"/>
                <a:cs typeface="Arial"/>
              </a:rPr>
              <a:t> </a:t>
            </a:r>
            <a:r>
              <a:rPr dirty="0" sz="4400" spc="-254">
                <a:latin typeface="Arial"/>
                <a:cs typeface="Arial"/>
              </a:rPr>
              <a:t>is</a:t>
            </a:r>
            <a:r>
              <a:rPr dirty="0" sz="4400" spc="-200">
                <a:latin typeface="Arial"/>
                <a:cs typeface="Arial"/>
              </a:rPr>
              <a:t> </a:t>
            </a:r>
            <a:r>
              <a:rPr dirty="0" sz="4400" spc="-100">
                <a:latin typeface="Arial"/>
                <a:cs typeface="Arial"/>
              </a:rPr>
              <a:t>Judicial </a:t>
            </a:r>
            <a:r>
              <a:rPr dirty="0" sz="4400" spc="-150">
                <a:latin typeface="Arial"/>
                <a:cs typeface="Arial"/>
              </a:rPr>
              <a:t>Administration?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487034" y="608012"/>
            <a:ext cx="5717540" cy="545338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1300" algn="l"/>
              </a:tabLst>
            </a:pPr>
            <a:r>
              <a:rPr dirty="0" sz="2000" spc="-80">
                <a:latin typeface="Arial"/>
                <a:cs typeface="Arial"/>
              </a:rPr>
              <a:t>Management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and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performance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court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operations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000" spc="-55">
                <a:latin typeface="Arial"/>
                <a:cs typeface="Arial"/>
              </a:rPr>
              <a:t>Administrative</a:t>
            </a:r>
            <a:r>
              <a:rPr dirty="0" sz="2000" spc="-19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structure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court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ts val="2290"/>
              </a:lnSpc>
              <a:spcBef>
                <a:spcPts val="750"/>
              </a:spcBef>
              <a:buChar char="•"/>
              <a:tabLst>
                <a:tab pos="241300" algn="l"/>
              </a:tabLst>
            </a:pPr>
            <a:r>
              <a:rPr dirty="0" sz="2000" spc="-130">
                <a:latin typeface="Arial"/>
                <a:cs typeface="Arial"/>
              </a:rPr>
              <a:t>Practices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and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procedures,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also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referred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90">
                <a:latin typeface="Arial"/>
                <a:cs typeface="Arial"/>
              </a:rPr>
              <a:t>as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“court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290"/>
              </a:lnSpc>
            </a:pPr>
            <a:r>
              <a:rPr dirty="0" sz="2000" spc="-10">
                <a:latin typeface="Arial"/>
                <a:cs typeface="Arial"/>
              </a:rPr>
              <a:t>administration”.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380"/>
              </a:spcBef>
              <a:buChar char="•"/>
              <a:tabLst>
                <a:tab pos="698500" algn="l"/>
              </a:tabLst>
            </a:pPr>
            <a:r>
              <a:rPr dirty="0" sz="1550" spc="-40">
                <a:latin typeface="Arial"/>
                <a:cs typeface="Arial"/>
              </a:rPr>
              <a:t>Heartbeat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of</a:t>
            </a:r>
            <a:r>
              <a:rPr dirty="0" sz="1550" spc="-1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-7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judiciary</a:t>
            </a:r>
            <a:endParaRPr sz="1550">
              <a:latin typeface="Arial"/>
              <a:cs typeface="Arial"/>
            </a:endParaRPr>
          </a:p>
          <a:p>
            <a:pPr marL="241300" indent="-228600">
              <a:lnSpc>
                <a:spcPts val="2250"/>
              </a:lnSpc>
              <a:spcBef>
                <a:spcPts val="770"/>
              </a:spcBef>
              <a:buChar char="•"/>
              <a:tabLst>
                <a:tab pos="241300" algn="l"/>
              </a:tabLst>
            </a:pPr>
            <a:r>
              <a:rPr dirty="0" sz="2000" spc="-155">
                <a:latin typeface="Arial"/>
                <a:cs typeface="Arial"/>
              </a:rPr>
              <a:t>The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administrative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functions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court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operations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(the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250"/>
              </a:lnSpc>
            </a:pPr>
            <a:r>
              <a:rPr dirty="0" sz="2000" spc="-50">
                <a:latin typeface="Arial"/>
                <a:cs typeface="Arial"/>
              </a:rPr>
              <a:t>“behind-the-</a:t>
            </a:r>
            <a:r>
              <a:rPr dirty="0" sz="2000" spc="-110">
                <a:latin typeface="Arial"/>
                <a:cs typeface="Arial"/>
              </a:rPr>
              <a:t>scenes”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work)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450"/>
              </a:spcBef>
              <a:buChar char="•"/>
              <a:tabLst>
                <a:tab pos="698500" algn="l"/>
              </a:tabLst>
            </a:pPr>
            <a:r>
              <a:rPr dirty="0" sz="1550" spc="-100">
                <a:latin typeface="Arial"/>
                <a:cs typeface="Arial"/>
              </a:rPr>
              <a:t>Day-</a:t>
            </a:r>
            <a:r>
              <a:rPr dirty="0" sz="1550" spc="-10">
                <a:latin typeface="Arial"/>
                <a:cs typeface="Arial"/>
              </a:rPr>
              <a:t>to-</a:t>
            </a:r>
            <a:r>
              <a:rPr dirty="0" sz="1550" spc="-80">
                <a:latin typeface="Arial"/>
                <a:cs typeface="Arial"/>
              </a:rPr>
              <a:t>day</a:t>
            </a:r>
            <a:r>
              <a:rPr dirty="0" sz="1550" spc="-30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activities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of</a:t>
            </a:r>
            <a:r>
              <a:rPr dirty="0" sz="1550" spc="-25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the</a:t>
            </a:r>
            <a:r>
              <a:rPr dirty="0" sz="1550" spc="-95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court</a:t>
            </a:r>
            <a:endParaRPr sz="1550">
              <a:latin typeface="Arial"/>
              <a:cs typeface="Arial"/>
            </a:endParaRPr>
          </a:p>
          <a:p>
            <a:pPr marL="241300" marR="169545" indent="-229235">
              <a:lnSpc>
                <a:spcPts val="2180"/>
              </a:lnSpc>
              <a:spcBef>
                <a:spcPts val="950"/>
              </a:spcBef>
              <a:buChar char="•"/>
              <a:tabLst>
                <a:tab pos="241300" algn="l"/>
              </a:tabLst>
            </a:pPr>
            <a:r>
              <a:rPr dirty="0" sz="2000" spc="-105">
                <a:latin typeface="Arial"/>
                <a:cs typeface="Arial"/>
              </a:rPr>
              <a:t>Supervision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long-</a:t>
            </a:r>
            <a:r>
              <a:rPr dirty="0" sz="2000" spc="-120">
                <a:latin typeface="Arial"/>
                <a:cs typeface="Arial"/>
              </a:rPr>
              <a:t>range </a:t>
            </a:r>
            <a:r>
              <a:rPr dirty="0" sz="2000" spc="-50">
                <a:latin typeface="Arial"/>
                <a:cs typeface="Arial"/>
              </a:rPr>
              <a:t>activities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protect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court permanence</a:t>
            </a:r>
            <a:endParaRPr sz="2000">
              <a:latin typeface="Arial"/>
              <a:cs typeface="Arial"/>
            </a:endParaRPr>
          </a:p>
          <a:p>
            <a:pPr marL="241300" marR="383540" indent="-229235">
              <a:lnSpc>
                <a:spcPts val="2180"/>
              </a:lnSpc>
              <a:spcBef>
                <a:spcPts val="975"/>
              </a:spcBef>
              <a:buChar char="•"/>
              <a:tabLst>
                <a:tab pos="241300" algn="l"/>
              </a:tabLst>
            </a:pPr>
            <a:r>
              <a:rPr dirty="0" sz="2000" spc="-75">
                <a:latin typeface="Arial"/>
                <a:cs typeface="Arial"/>
              </a:rPr>
              <a:t>Benefits: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Internal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oversight</a:t>
            </a:r>
            <a:r>
              <a:rPr dirty="0" sz="2000" spc="-229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caseflow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and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other </a:t>
            </a:r>
            <a:r>
              <a:rPr dirty="0" sz="2000" spc="-80">
                <a:latin typeface="Arial"/>
                <a:cs typeface="Arial"/>
              </a:rPr>
              <a:t>elements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court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operations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ts val="2290"/>
              </a:lnSpc>
              <a:spcBef>
                <a:spcPts val="715"/>
              </a:spcBef>
              <a:buChar char="•"/>
              <a:tabLst>
                <a:tab pos="241300" algn="l"/>
              </a:tabLst>
            </a:pPr>
            <a:r>
              <a:rPr dirty="0" sz="2000" spc="-85">
                <a:latin typeface="Arial"/>
                <a:cs typeface="Arial"/>
              </a:rPr>
              <a:t>Allows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the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judge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devote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time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290"/>
              </a:lnSpc>
            </a:pPr>
            <a:r>
              <a:rPr dirty="0" sz="2000" spc="-45">
                <a:latin typeface="Arial"/>
                <a:cs typeface="Arial"/>
              </a:rPr>
              <a:t>“Administration</a:t>
            </a:r>
            <a:r>
              <a:rPr dirty="0" sz="2000" spc="-1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Justice” </a:t>
            </a:r>
            <a:r>
              <a:rPr dirty="0" sz="2000" spc="-65">
                <a:latin typeface="Arial"/>
                <a:cs typeface="Arial"/>
              </a:rPr>
              <a:t>(Adjudication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cases)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ts val="229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000" spc="-140">
                <a:latin typeface="Arial"/>
                <a:cs typeface="Arial"/>
              </a:rPr>
              <a:t>Ensure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“justice”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is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applied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fairly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the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tribal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290"/>
              </a:lnSpc>
            </a:pPr>
            <a:r>
              <a:rPr dirty="0" sz="2000" spc="-55">
                <a:latin typeface="Arial"/>
                <a:cs typeface="Arial"/>
              </a:rPr>
              <a:t>community</a:t>
            </a:r>
            <a:r>
              <a:rPr dirty="0" sz="2000" spc="-185">
                <a:latin typeface="Arial"/>
                <a:cs typeface="Arial"/>
              </a:rPr>
              <a:t> </a:t>
            </a:r>
            <a:r>
              <a:rPr dirty="0" sz="2000" spc="60">
                <a:latin typeface="Arial"/>
                <a:cs typeface="Arial"/>
              </a:rPr>
              <a:t>it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serves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(due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process)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69010" y="2409824"/>
            <a:ext cx="3535045" cy="191198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algn="ctr" marL="12700" marR="5080" indent="10795">
              <a:lnSpc>
                <a:spcPct val="90300"/>
              </a:lnSpc>
              <a:spcBef>
                <a:spcPts val="640"/>
              </a:spcBef>
            </a:pPr>
            <a:r>
              <a:rPr dirty="0" sz="4400" spc="-170">
                <a:solidFill>
                  <a:srgbClr val="252525"/>
                </a:solidFill>
                <a:latin typeface="Arial"/>
                <a:cs typeface="Arial"/>
              </a:rPr>
              <a:t>What</a:t>
            </a:r>
            <a:r>
              <a:rPr dirty="0" sz="4400" spc="-26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4400" spc="-340">
                <a:solidFill>
                  <a:srgbClr val="252525"/>
                </a:solidFill>
                <a:latin typeface="Arial"/>
                <a:cs typeface="Arial"/>
              </a:rPr>
              <a:t>Role</a:t>
            </a:r>
            <a:r>
              <a:rPr dirty="0" sz="4400" spc="-24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4400" spc="-330">
                <a:solidFill>
                  <a:srgbClr val="252525"/>
                </a:solidFill>
                <a:latin typeface="Arial"/>
                <a:cs typeface="Arial"/>
              </a:rPr>
              <a:t>Do</a:t>
            </a:r>
            <a:r>
              <a:rPr dirty="0" sz="4400" spc="-29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4400" spc="-50">
                <a:solidFill>
                  <a:srgbClr val="252525"/>
                </a:solidFill>
                <a:latin typeface="Arial"/>
                <a:cs typeface="Arial"/>
              </a:rPr>
              <a:t>I </a:t>
            </a:r>
            <a:r>
              <a:rPr dirty="0" sz="4400" spc="-365">
                <a:solidFill>
                  <a:srgbClr val="252525"/>
                </a:solidFill>
                <a:latin typeface="Arial"/>
                <a:cs typeface="Arial"/>
              </a:rPr>
              <a:t>Have</a:t>
            </a:r>
            <a:r>
              <a:rPr dirty="0" sz="4400" spc="-26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4400" spc="-434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dirty="0" sz="4400" spc="-31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4400" spc="-37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 sz="4400" spc="-23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4400" spc="-145">
                <a:solidFill>
                  <a:srgbClr val="252525"/>
                </a:solidFill>
                <a:latin typeface="Arial"/>
                <a:cs typeface="Arial"/>
              </a:rPr>
              <a:t>Court </a:t>
            </a:r>
            <a:r>
              <a:rPr dirty="0" sz="4400" spc="-305">
                <a:solidFill>
                  <a:srgbClr val="252525"/>
                </a:solidFill>
                <a:latin typeface="Arial"/>
                <a:cs typeface="Arial"/>
              </a:rPr>
              <a:t>Leader?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295900" y="371411"/>
            <a:ext cx="6276975" cy="5848985"/>
            <a:chOff x="5295900" y="371411"/>
            <a:chExt cx="6276975" cy="5848985"/>
          </a:xfrm>
        </p:grpSpPr>
        <p:sp>
          <p:nvSpPr>
            <p:cNvPr id="4" name="object 4" descr=""/>
            <p:cNvSpPr/>
            <p:nvPr/>
          </p:nvSpPr>
          <p:spPr>
            <a:xfrm>
              <a:off x="5295900" y="647700"/>
              <a:ext cx="6276975" cy="5572125"/>
            </a:xfrm>
            <a:custGeom>
              <a:avLst/>
              <a:gdLst/>
              <a:ahLst/>
              <a:cxnLst/>
              <a:rect l="l" t="t" r="r" b="b"/>
              <a:pathLst>
                <a:path w="6276975" h="5572125">
                  <a:moveTo>
                    <a:pt x="6276975" y="0"/>
                  </a:moveTo>
                  <a:lnTo>
                    <a:pt x="0" y="5969"/>
                  </a:lnTo>
                  <a:lnTo>
                    <a:pt x="0" y="5269953"/>
                  </a:lnTo>
                  <a:lnTo>
                    <a:pt x="2666" y="5269788"/>
                  </a:lnTo>
                  <a:lnTo>
                    <a:pt x="6985" y="5268899"/>
                  </a:lnTo>
                  <a:lnTo>
                    <a:pt x="9905" y="5268518"/>
                  </a:lnTo>
                  <a:lnTo>
                    <a:pt x="11937" y="5268569"/>
                  </a:lnTo>
                  <a:lnTo>
                    <a:pt x="13462" y="5269115"/>
                  </a:lnTo>
                  <a:lnTo>
                    <a:pt x="19303" y="5268747"/>
                  </a:lnTo>
                  <a:lnTo>
                    <a:pt x="34067" y="5266859"/>
                  </a:lnTo>
                  <a:lnTo>
                    <a:pt x="48260" y="5264467"/>
                  </a:lnTo>
                  <a:lnTo>
                    <a:pt x="58092" y="5269114"/>
                  </a:lnTo>
                  <a:lnTo>
                    <a:pt x="71770" y="5270179"/>
                  </a:lnTo>
                  <a:lnTo>
                    <a:pt x="83282" y="5273068"/>
                  </a:lnTo>
                  <a:lnTo>
                    <a:pt x="86613" y="5283187"/>
                  </a:lnTo>
                  <a:lnTo>
                    <a:pt x="97027" y="5287314"/>
                  </a:lnTo>
                  <a:lnTo>
                    <a:pt x="106807" y="5288064"/>
                  </a:lnTo>
                  <a:lnTo>
                    <a:pt x="110871" y="5289207"/>
                  </a:lnTo>
                  <a:lnTo>
                    <a:pt x="111378" y="5290058"/>
                  </a:lnTo>
                  <a:lnTo>
                    <a:pt x="142875" y="5286883"/>
                  </a:lnTo>
                  <a:lnTo>
                    <a:pt x="170307" y="5280736"/>
                  </a:lnTo>
                  <a:lnTo>
                    <a:pt x="172974" y="5278120"/>
                  </a:lnTo>
                  <a:lnTo>
                    <a:pt x="175895" y="5276532"/>
                  </a:lnTo>
                  <a:lnTo>
                    <a:pt x="179959" y="5275846"/>
                  </a:lnTo>
                  <a:lnTo>
                    <a:pt x="186816" y="5277218"/>
                  </a:lnTo>
                  <a:lnTo>
                    <a:pt x="188340" y="5277942"/>
                  </a:lnTo>
                  <a:lnTo>
                    <a:pt x="262889" y="5279783"/>
                  </a:lnTo>
                  <a:lnTo>
                    <a:pt x="278693" y="5278842"/>
                  </a:lnTo>
                  <a:lnTo>
                    <a:pt x="293115" y="5277400"/>
                  </a:lnTo>
                  <a:lnTo>
                    <a:pt x="308395" y="5274984"/>
                  </a:lnTo>
                  <a:lnTo>
                    <a:pt x="326771" y="5271122"/>
                  </a:lnTo>
                  <a:lnTo>
                    <a:pt x="342070" y="5277042"/>
                  </a:lnTo>
                  <a:lnTo>
                    <a:pt x="362394" y="5266066"/>
                  </a:lnTo>
                  <a:lnTo>
                    <a:pt x="390243" y="5250296"/>
                  </a:lnTo>
                  <a:lnTo>
                    <a:pt x="428116" y="5241836"/>
                  </a:lnTo>
                  <a:lnTo>
                    <a:pt x="458896" y="5244101"/>
                  </a:lnTo>
                  <a:lnTo>
                    <a:pt x="492140" y="5250691"/>
                  </a:lnTo>
                  <a:lnTo>
                    <a:pt x="525789" y="5257923"/>
                  </a:lnTo>
                  <a:lnTo>
                    <a:pt x="557784" y="5262118"/>
                  </a:lnTo>
                  <a:lnTo>
                    <a:pt x="587045" y="5264968"/>
                  </a:lnTo>
                  <a:lnTo>
                    <a:pt x="612425" y="5263661"/>
                  </a:lnTo>
                  <a:lnTo>
                    <a:pt x="638901" y="5259410"/>
                  </a:lnTo>
                  <a:lnTo>
                    <a:pt x="671449" y="5253431"/>
                  </a:lnTo>
                  <a:lnTo>
                    <a:pt x="685224" y="5262494"/>
                  </a:lnTo>
                  <a:lnTo>
                    <a:pt x="691261" y="5262478"/>
                  </a:lnTo>
                  <a:lnTo>
                    <a:pt x="697487" y="5259298"/>
                  </a:lnTo>
                  <a:lnTo>
                    <a:pt x="711835" y="5258866"/>
                  </a:lnTo>
                  <a:lnTo>
                    <a:pt x="713962" y="5252142"/>
                  </a:lnTo>
                  <a:lnTo>
                    <a:pt x="726186" y="5254367"/>
                  </a:lnTo>
                  <a:lnTo>
                    <a:pt x="740124" y="5256130"/>
                  </a:lnTo>
                  <a:lnTo>
                    <a:pt x="747395" y="5248021"/>
                  </a:lnTo>
                  <a:lnTo>
                    <a:pt x="752475" y="5249405"/>
                  </a:lnTo>
                  <a:lnTo>
                    <a:pt x="764794" y="5254777"/>
                  </a:lnTo>
                  <a:lnTo>
                    <a:pt x="774953" y="5255602"/>
                  </a:lnTo>
                  <a:lnTo>
                    <a:pt x="777875" y="5260492"/>
                  </a:lnTo>
                  <a:lnTo>
                    <a:pt x="793114" y="5265089"/>
                  </a:lnTo>
                  <a:lnTo>
                    <a:pt x="798957" y="5266080"/>
                  </a:lnTo>
                  <a:lnTo>
                    <a:pt x="806450" y="5274881"/>
                  </a:lnTo>
                  <a:lnTo>
                    <a:pt x="813308" y="5273878"/>
                  </a:lnTo>
                  <a:lnTo>
                    <a:pt x="827240" y="5269224"/>
                  </a:lnTo>
                  <a:lnTo>
                    <a:pt x="843327" y="5267272"/>
                  </a:lnTo>
                  <a:lnTo>
                    <a:pt x="860724" y="5266804"/>
                  </a:lnTo>
                  <a:lnTo>
                    <a:pt x="878586" y="5266601"/>
                  </a:lnTo>
                  <a:lnTo>
                    <a:pt x="889380" y="5263959"/>
                  </a:lnTo>
                  <a:lnTo>
                    <a:pt x="924940" y="5268366"/>
                  </a:lnTo>
                  <a:lnTo>
                    <a:pt x="932779" y="5270716"/>
                  </a:lnTo>
                  <a:lnTo>
                    <a:pt x="941069" y="5275019"/>
                  </a:lnTo>
                  <a:lnTo>
                    <a:pt x="949551" y="5279101"/>
                  </a:lnTo>
                  <a:lnTo>
                    <a:pt x="957961" y="5280787"/>
                  </a:lnTo>
                  <a:lnTo>
                    <a:pt x="977011" y="5267261"/>
                  </a:lnTo>
                  <a:lnTo>
                    <a:pt x="982345" y="5269001"/>
                  </a:lnTo>
                  <a:lnTo>
                    <a:pt x="989685" y="5268047"/>
                  </a:lnTo>
                  <a:lnTo>
                    <a:pt x="996584" y="5266694"/>
                  </a:lnTo>
                  <a:lnTo>
                    <a:pt x="1001508" y="5266777"/>
                  </a:lnTo>
                  <a:lnTo>
                    <a:pt x="1002919" y="5270131"/>
                  </a:lnTo>
                  <a:lnTo>
                    <a:pt x="1013460" y="5267540"/>
                  </a:lnTo>
                  <a:lnTo>
                    <a:pt x="1023874" y="5273497"/>
                  </a:lnTo>
                  <a:lnTo>
                    <a:pt x="1025016" y="5274881"/>
                  </a:lnTo>
                  <a:lnTo>
                    <a:pt x="1026413" y="5277866"/>
                  </a:lnTo>
                  <a:lnTo>
                    <a:pt x="1063625" y="5277383"/>
                  </a:lnTo>
                  <a:lnTo>
                    <a:pt x="1067942" y="5278005"/>
                  </a:lnTo>
                  <a:lnTo>
                    <a:pt x="1078738" y="5280126"/>
                  </a:lnTo>
                  <a:lnTo>
                    <a:pt x="1115949" y="5292636"/>
                  </a:lnTo>
                  <a:lnTo>
                    <a:pt x="1122511" y="5296296"/>
                  </a:lnTo>
                  <a:lnTo>
                    <a:pt x="1128633" y="5298841"/>
                  </a:lnTo>
                  <a:lnTo>
                    <a:pt x="1134540" y="5299817"/>
                  </a:lnTo>
                  <a:lnTo>
                    <a:pt x="1140460" y="5298770"/>
                  </a:lnTo>
                  <a:lnTo>
                    <a:pt x="1150207" y="5305803"/>
                  </a:lnTo>
                  <a:lnTo>
                    <a:pt x="1159764" y="5314061"/>
                  </a:lnTo>
                  <a:lnTo>
                    <a:pt x="1170463" y="5320022"/>
                  </a:lnTo>
                  <a:lnTo>
                    <a:pt x="1183639" y="5320169"/>
                  </a:lnTo>
                  <a:lnTo>
                    <a:pt x="1184626" y="5324236"/>
                  </a:lnTo>
                  <a:lnTo>
                    <a:pt x="1202838" y="5326184"/>
                  </a:lnTo>
                  <a:lnTo>
                    <a:pt x="1209040" y="5330380"/>
                  </a:lnTo>
                  <a:lnTo>
                    <a:pt x="1210564" y="5337746"/>
                  </a:lnTo>
                  <a:lnTo>
                    <a:pt x="1219453" y="5337086"/>
                  </a:lnTo>
                  <a:lnTo>
                    <a:pt x="1226311" y="5339791"/>
                  </a:lnTo>
                  <a:lnTo>
                    <a:pt x="1234604" y="5345192"/>
                  </a:lnTo>
                  <a:lnTo>
                    <a:pt x="1249029" y="5349663"/>
                  </a:lnTo>
                  <a:lnTo>
                    <a:pt x="1264763" y="5352523"/>
                  </a:lnTo>
                  <a:lnTo>
                    <a:pt x="1276984" y="5353088"/>
                  </a:lnTo>
                  <a:lnTo>
                    <a:pt x="1300918" y="5353409"/>
                  </a:lnTo>
                  <a:lnTo>
                    <a:pt x="1323006" y="5361019"/>
                  </a:lnTo>
                  <a:lnTo>
                    <a:pt x="1343832" y="5369057"/>
                  </a:lnTo>
                  <a:lnTo>
                    <a:pt x="1370965" y="5371376"/>
                  </a:lnTo>
                  <a:lnTo>
                    <a:pt x="1376806" y="5373077"/>
                  </a:lnTo>
                  <a:lnTo>
                    <a:pt x="1381759" y="5375389"/>
                  </a:lnTo>
                  <a:lnTo>
                    <a:pt x="1394332" y="5383352"/>
                  </a:lnTo>
                  <a:lnTo>
                    <a:pt x="1394841" y="5388597"/>
                  </a:lnTo>
                  <a:lnTo>
                    <a:pt x="1404111" y="5391810"/>
                  </a:lnTo>
                  <a:lnTo>
                    <a:pt x="1413382" y="5399747"/>
                  </a:lnTo>
                  <a:lnTo>
                    <a:pt x="1417574" y="5402262"/>
                  </a:lnTo>
                  <a:lnTo>
                    <a:pt x="1428273" y="5396481"/>
                  </a:lnTo>
                  <a:lnTo>
                    <a:pt x="1440783" y="5401483"/>
                  </a:lnTo>
                  <a:lnTo>
                    <a:pt x="1451435" y="5406496"/>
                  </a:lnTo>
                  <a:lnTo>
                    <a:pt x="1456563" y="5400751"/>
                  </a:lnTo>
                  <a:lnTo>
                    <a:pt x="1470487" y="5403809"/>
                  </a:lnTo>
                  <a:lnTo>
                    <a:pt x="1477946" y="5402357"/>
                  </a:lnTo>
                  <a:lnTo>
                    <a:pt x="1483762" y="5403801"/>
                  </a:lnTo>
                  <a:lnTo>
                    <a:pt x="1492757" y="5415546"/>
                  </a:lnTo>
                  <a:lnTo>
                    <a:pt x="1521362" y="5419600"/>
                  </a:lnTo>
                  <a:lnTo>
                    <a:pt x="1537954" y="5424120"/>
                  </a:lnTo>
                  <a:lnTo>
                    <a:pt x="1554426" y="5426585"/>
                  </a:lnTo>
                  <a:lnTo>
                    <a:pt x="1582674" y="5424474"/>
                  </a:lnTo>
                  <a:lnTo>
                    <a:pt x="1608570" y="5429421"/>
                  </a:lnTo>
                  <a:lnTo>
                    <a:pt x="1630013" y="5443824"/>
                  </a:lnTo>
                  <a:lnTo>
                    <a:pt x="1647217" y="5459116"/>
                  </a:lnTo>
                  <a:lnTo>
                    <a:pt x="1660398" y="5466727"/>
                  </a:lnTo>
                  <a:lnTo>
                    <a:pt x="1651009" y="5476158"/>
                  </a:lnTo>
                  <a:lnTo>
                    <a:pt x="1669875" y="5476238"/>
                  </a:lnTo>
                  <a:lnTo>
                    <a:pt x="1698670" y="5474316"/>
                  </a:lnTo>
                  <a:lnTo>
                    <a:pt x="1719072" y="5477738"/>
                  </a:lnTo>
                  <a:lnTo>
                    <a:pt x="1719452" y="5481027"/>
                  </a:lnTo>
                  <a:lnTo>
                    <a:pt x="1725802" y="5481942"/>
                  </a:lnTo>
                  <a:lnTo>
                    <a:pt x="1745106" y="5472391"/>
                  </a:lnTo>
                  <a:lnTo>
                    <a:pt x="1753574" y="5470112"/>
                  </a:lnTo>
                  <a:lnTo>
                    <a:pt x="1762458" y="5468256"/>
                  </a:lnTo>
                  <a:lnTo>
                    <a:pt x="1771556" y="5466864"/>
                  </a:lnTo>
                  <a:lnTo>
                    <a:pt x="1780667" y="5465978"/>
                  </a:lnTo>
                  <a:lnTo>
                    <a:pt x="1803653" y="5467629"/>
                  </a:lnTo>
                  <a:lnTo>
                    <a:pt x="1822323" y="5467489"/>
                  </a:lnTo>
                  <a:lnTo>
                    <a:pt x="1854563" y="5463116"/>
                  </a:lnTo>
                  <a:lnTo>
                    <a:pt x="1905841" y="5468299"/>
                  </a:lnTo>
                  <a:lnTo>
                    <a:pt x="1958572" y="5478058"/>
                  </a:lnTo>
                  <a:lnTo>
                    <a:pt x="1995170" y="5487416"/>
                  </a:lnTo>
                  <a:lnTo>
                    <a:pt x="2057010" y="5484507"/>
                  </a:lnTo>
                  <a:lnTo>
                    <a:pt x="2151450" y="5472153"/>
                  </a:lnTo>
                  <a:lnTo>
                    <a:pt x="2190595" y="5472209"/>
                  </a:lnTo>
                  <a:lnTo>
                    <a:pt x="2228723" y="5482755"/>
                  </a:lnTo>
                  <a:lnTo>
                    <a:pt x="2325751" y="5472442"/>
                  </a:lnTo>
                  <a:lnTo>
                    <a:pt x="2333752" y="5460555"/>
                  </a:lnTo>
                  <a:lnTo>
                    <a:pt x="2362707" y="5458968"/>
                  </a:lnTo>
                  <a:lnTo>
                    <a:pt x="2369947" y="5456288"/>
                  </a:lnTo>
                  <a:lnTo>
                    <a:pt x="2389967" y="5454699"/>
                  </a:lnTo>
                  <a:lnTo>
                    <a:pt x="2421715" y="5456016"/>
                  </a:lnTo>
                  <a:lnTo>
                    <a:pt x="2453582" y="5457708"/>
                  </a:lnTo>
                  <a:lnTo>
                    <a:pt x="2500725" y="5456830"/>
                  </a:lnTo>
                  <a:lnTo>
                    <a:pt x="2525871" y="5455918"/>
                  </a:lnTo>
                  <a:lnTo>
                    <a:pt x="2563828" y="5456299"/>
                  </a:lnTo>
                  <a:lnTo>
                    <a:pt x="2629027" y="5459768"/>
                  </a:lnTo>
                  <a:lnTo>
                    <a:pt x="2677809" y="5466505"/>
                  </a:lnTo>
                  <a:lnTo>
                    <a:pt x="2728869" y="5471472"/>
                  </a:lnTo>
                  <a:lnTo>
                    <a:pt x="2781389" y="5475041"/>
                  </a:lnTo>
                  <a:lnTo>
                    <a:pt x="2834552" y="5477588"/>
                  </a:lnTo>
                  <a:lnTo>
                    <a:pt x="2989724" y="5482820"/>
                  </a:lnTo>
                  <a:lnTo>
                    <a:pt x="3037284" y="5485007"/>
                  </a:lnTo>
                  <a:lnTo>
                    <a:pt x="3081401" y="5488038"/>
                  </a:lnTo>
                  <a:lnTo>
                    <a:pt x="3144510" y="5486744"/>
                  </a:lnTo>
                  <a:lnTo>
                    <a:pt x="3194916" y="5483272"/>
                  </a:lnTo>
                  <a:lnTo>
                    <a:pt x="3238659" y="5479425"/>
                  </a:lnTo>
                  <a:lnTo>
                    <a:pt x="3281780" y="5477005"/>
                  </a:lnTo>
                  <a:lnTo>
                    <a:pt x="3330321" y="5477814"/>
                  </a:lnTo>
                  <a:lnTo>
                    <a:pt x="3374875" y="5478840"/>
                  </a:lnTo>
                  <a:lnTo>
                    <a:pt x="3457527" y="5475247"/>
                  </a:lnTo>
                  <a:lnTo>
                    <a:pt x="3499287" y="5477092"/>
                  </a:lnTo>
                  <a:lnTo>
                    <a:pt x="3543778" y="5485672"/>
                  </a:lnTo>
                  <a:lnTo>
                    <a:pt x="3592829" y="5504218"/>
                  </a:lnTo>
                  <a:lnTo>
                    <a:pt x="3653209" y="5505070"/>
                  </a:lnTo>
                  <a:lnTo>
                    <a:pt x="3697734" y="5510628"/>
                  </a:lnTo>
                  <a:lnTo>
                    <a:pt x="3737277" y="5516685"/>
                  </a:lnTo>
                  <a:lnTo>
                    <a:pt x="3782716" y="5519037"/>
                  </a:lnTo>
                  <a:lnTo>
                    <a:pt x="3844925" y="5513476"/>
                  </a:lnTo>
                  <a:lnTo>
                    <a:pt x="3867136" y="5518691"/>
                  </a:lnTo>
                  <a:lnTo>
                    <a:pt x="3909361" y="5523337"/>
                  </a:lnTo>
                  <a:lnTo>
                    <a:pt x="3952134" y="5527460"/>
                  </a:lnTo>
                  <a:lnTo>
                    <a:pt x="3975989" y="5531104"/>
                  </a:lnTo>
                  <a:lnTo>
                    <a:pt x="4008754" y="5541098"/>
                  </a:lnTo>
                  <a:lnTo>
                    <a:pt x="4013200" y="5539359"/>
                  </a:lnTo>
                  <a:lnTo>
                    <a:pt x="4026461" y="5537956"/>
                  </a:lnTo>
                  <a:lnTo>
                    <a:pt x="4037187" y="5538133"/>
                  </a:lnTo>
                  <a:lnTo>
                    <a:pt x="4045793" y="5539634"/>
                  </a:lnTo>
                  <a:lnTo>
                    <a:pt x="4052697" y="5542203"/>
                  </a:lnTo>
                  <a:lnTo>
                    <a:pt x="4060317" y="5548731"/>
                  </a:lnTo>
                  <a:lnTo>
                    <a:pt x="4138929" y="5565000"/>
                  </a:lnTo>
                  <a:lnTo>
                    <a:pt x="4149471" y="5562663"/>
                  </a:lnTo>
                  <a:lnTo>
                    <a:pt x="4180967" y="5557596"/>
                  </a:lnTo>
                  <a:lnTo>
                    <a:pt x="4198874" y="5557456"/>
                  </a:lnTo>
                  <a:lnTo>
                    <a:pt x="4230370" y="5572125"/>
                  </a:lnTo>
                  <a:lnTo>
                    <a:pt x="4235450" y="5567768"/>
                  </a:lnTo>
                  <a:lnTo>
                    <a:pt x="4242689" y="5565038"/>
                  </a:lnTo>
                  <a:lnTo>
                    <a:pt x="4254373" y="5565673"/>
                  </a:lnTo>
                  <a:lnTo>
                    <a:pt x="4252722" y="5557659"/>
                  </a:lnTo>
                  <a:lnTo>
                    <a:pt x="4367192" y="5559831"/>
                  </a:lnTo>
                  <a:lnTo>
                    <a:pt x="4407154" y="5559736"/>
                  </a:lnTo>
                  <a:lnTo>
                    <a:pt x="4442733" y="5558564"/>
                  </a:lnTo>
                  <a:lnTo>
                    <a:pt x="4454525" y="5555856"/>
                  </a:lnTo>
                  <a:lnTo>
                    <a:pt x="4485554" y="5559290"/>
                  </a:lnTo>
                  <a:lnTo>
                    <a:pt x="4513500" y="5557901"/>
                  </a:lnTo>
                  <a:lnTo>
                    <a:pt x="4542375" y="5555349"/>
                  </a:lnTo>
                  <a:lnTo>
                    <a:pt x="4576191" y="5555297"/>
                  </a:lnTo>
                  <a:lnTo>
                    <a:pt x="4589244" y="5549541"/>
                  </a:lnTo>
                  <a:lnTo>
                    <a:pt x="4595272" y="5549338"/>
                  </a:lnTo>
                  <a:lnTo>
                    <a:pt x="4601729" y="5550968"/>
                  </a:lnTo>
                  <a:lnTo>
                    <a:pt x="4616069" y="5550712"/>
                  </a:lnTo>
                  <a:lnTo>
                    <a:pt x="4618672" y="5554545"/>
                  </a:lnTo>
                  <a:lnTo>
                    <a:pt x="4630705" y="5552819"/>
                  </a:lnTo>
                  <a:lnTo>
                    <a:pt x="4644501" y="5551300"/>
                  </a:lnTo>
                  <a:lnTo>
                    <a:pt x="4652391" y="5555754"/>
                  </a:lnTo>
                  <a:lnTo>
                    <a:pt x="4657344" y="5554776"/>
                  </a:lnTo>
                  <a:lnTo>
                    <a:pt x="4669155" y="5551220"/>
                  </a:lnTo>
                  <a:lnTo>
                    <a:pt x="4679188" y="5550382"/>
                  </a:lnTo>
                  <a:lnTo>
                    <a:pt x="4681728" y="5547423"/>
                  </a:lnTo>
                  <a:lnTo>
                    <a:pt x="4804409" y="5542699"/>
                  </a:lnTo>
                  <a:lnTo>
                    <a:pt x="4816205" y="5543684"/>
                  </a:lnTo>
                  <a:lnTo>
                    <a:pt x="4832191" y="5543737"/>
                  </a:lnTo>
                  <a:lnTo>
                    <a:pt x="4847558" y="5542727"/>
                  </a:lnTo>
                  <a:lnTo>
                    <a:pt x="4857496" y="5540527"/>
                  </a:lnTo>
                  <a:lnTo>
                    <a:pt x="4864989" y="5539701"/>
                  </a:lnTo>
                  <a:lnTo>
                    <a:pt x="4873117" y="5541022"/>
                  </a:lnTo>
                  <a:lnTo>
                    <a:pt x="4877434" y="5536984"/>
                  </a:lnTo>
                  <a:lnTo>
                    <a:pt x="4913185" y="5531808"/>
                  </a:lnTo>
                  <a:lnTo>
                    <a:pt x="4954651" y="5526252"/>
                  </a:lnTo>
                  <a:lnTo>
                    <a:pt x="4970907" y="5525693"/>
                  </a:lnTo>
                  <a:lnTo>
                    <a:pt x="4992624" y="5510301"/>
                  </a:lnTo>
                  <a:lnTo>
                    <a:pt x="5012376" y="5493992"/>
                  </a:lnTo>
                  <a:lnTo>
                    <a:pt x="5017643" y="5490362"/>
                  </a:lnTo>
                  <a:lnTo>
                    <a:pt x="5038852" y="5485295"/>
                  </a:lnTo>
                  <a:lnTo>
                    <a:pt x="5037582" y="5478589"/>
                  </a:lnTo>
                  <a:lnTo>
                    <a:pt x="5045456" y="5477548"/>
                  </a:lnTo>
                  <a:lnTo>
                    <a:pt x="5063235" y="5476138"/>
                  </a:lnTo>
                  <a:lnTo>
                    <a:pt x="5074620" y="5474970"/>
                  </a:lnTo>
                  <a:lnTo>
                    <a:pt x="5089731" y="5473903"/>
                  </a:lnTo>
                  <a:lnTo>
                    <a:pt x="5104866" y="5472559"/>
                  </a:lnTo>
                  <a:lnTo>
                    <a:pt x="5116322" y="5470563"/>
                  </a:lnTo>
                  <a:lnTo>
                    <a:pt x="5118989" y="5463133"/>
                  </a:lnTo>
                  <a:lnTo>
                    <a:pt x="5123688" y="5458853"/>
                  </a:lnTo>
                  <a:lnTo>
                    <a:pt x="5129783" y="5456605"/>
                  </a:lnTo>
                  <a:lnTo>
                    <a:pt x="5143500" y="5455450"/>
                  </a:lnTo>
                  <a:lnTo>
                    <a:pt x="5221858" y="5432552"/>
                  </a:lnTo>
                  <a:lnTo>
                    <a:pt x="5232781" y="5430481"/>
                  </a:lnTo>
                  <a:lnTo>
                    <a:pt x="5238242" y="5424258"/>
                  </a:lnTo>
                  <a:lnTo>
                    <a:pt x="5242686" y="5422773"/>
                  </a:lnTo>
                  <a:lnTo>
                    <a:pt x="5255768" y="5422620"/>
                  </a:lnTo>
                  <a:lnTo>
                    <a:pt x="5259324" y="5421617"/>
                  </a:lnTo>
                  <a:lnTo>
                    <a:pt x="5260085" y="5418239"/>
                  </a:lnTo>
                  <a:lnTo>
                    <a:pt x="5273627" y="5411368"/>
                  </a:lnTo>
                  <a:lnTo>
                    <a:pt x="5327777" y="5384939"/>
                  </a:lnTo>
                  <a:lnTo>
                    <a:pt x="5330825" y="5389841"/>
                  </a:lnTo>
                  <a:lnTo>
                    <a:pt x="5336413" y="5381371"/>
                  </a:lnTo>
                  <a:lnTo>
                    <a:pt x="5339460" y="5379402"/>
                  </a:lnTo>
                  <a:lnTo>
                    <a:pt x="5340096" y="5382806"/>
                  </a:lnTo>
                  <a:lnTo>
                    <a:pt x="5347843" y="5383314"/>
                  </a:lnTo>
                  <a:lnTo>
                    <a:pt x="5349875" y="5380113"/>
                  </a:lnTo>
                  <a:lnTo>
                    <a:pt x="5376713" y="5373610"/>
                  </a:lnTo>
                  <a:lnTo>
                    <a:pt x="5387038" y="5377437"/>
                  </a:lnTo>
                  <a:lnTo>
                    <a:pt x="5393005" y="5380592"/>
                  </a:lnTo>
                  <a:lnTo>
                    <a:pt x="5406771" y="5372074"/>
                  </a:lnTo>
                  <a:lnTo>
                    <a:pt x="5411978" y="5370245"/>
                  </a:lnTo>
                  <a:lnTo>
                    <a:pt x="5416550" y="5371325"/>
                  </a:lnTo>
                  <a:lnTo>
                    <a:pt x="5420486" y="5373624"/>
                  </a:lnTo>
                  <a:lnTo>
                    <a:pt x="5426583" y="5378488"/>
                  </a:lnTo>
                  <a:lnTo>
                    <a:pt x="5448046" y="5366994"/>
                  </a:lnTo>
                  <a:lnTo>
                    <a:pt x="5456162" y="5364036"/>
                  </a:lnTo>
                  <a:lnTo>
                    <a:pt x="5464492" y="5361511"/>
                  </a:lnTo>
                  <a:lnTo>
                    <a:pt x="5473013" y="5359429"/>
                  </a:lnTo>
                  <a:lnTo>
                    <a:pt x="5481701" y="5357799"/>
                  </a:lnTo>
                  <a:lnTo>
                    <a:pt x="5484876" y="5364619"/>
                  </a:lnTo>
                  <a:lnTo>
                    <a:pt x="5493384" y="5354027"/>
                  </a:lnTo>
                  <a:lnTo>
                    <a:pt x="5497576" y="5351754"/>
                  </a:lnTo>
                  <a:lnTo>
                    <a:pt x="5497957" y="5356326"/>
                  </a:lnTo>
                  <a:lnTo>
                    <a:pt x="5507735" y="5357850"/>
                  </a:lnTo>
                  <a:lnTo>
                    <a:pt x="5510910" y="5353824"/>
                  </a:lnTo>
                  <a:lnTo>
                    <a:pt x="5546564" y="5348147"/>
                  </a:lnTo>
                  <a:lnTo>
                    <a:pt x="5559250" y="5354337"/>
                  </a:lnTo>
                  <a:lnTo>
                    <a:pt x="5566435" y="5359162"/>
                  </a:lnTo>
                  <a:lnTo>
                    <a:pt x="5585586" y="5349392"/>
                  </a:lnTo>
                  <a:lnTo>
                    <a:pt x="5592699" y="5347550"/>
                  </a:lnTo>
                  <a:lnTo>
                    <a:pt x="5598286" y="5349468"/>
                  </a:lnTo>
                  <a:lnTo>
                    <a:pt x="5602985" y="5352948"/>
                  </a:lnTo>
                  <a:lnTo>
                    <a:pt x="5611876" y="5361838"/>
                  </a:lnTo>
                  <a:lnTo>
                    <a:pt x="5617972" y="5358015"/>
                  </a:lnTo>
                  <a:lnTo>
                    <a:pt x="5633267" y="5358168"/>
                  </a:lnTo>
                  <a:lnTo>
                    <a:pt x="5644515" y="5359582"/>
                  </a:lnTo>
                  <a:lnTo>
                    <a:pt x="5653762" y="5359346"/>
                  </a:lnTo>
                  <a:lnTo>
                    <a:pt x="5663057" y="5354548"/>
                  </a:lnTo>
                  <a:lnTo>
                    <a:pt x="5674784" y="5362605"/>
                  </a:lnTo>
                  <a:lnTo>
                    <a:pt x="5680202" y="5361628"/>
                  </a:lnTo>
                  <a:lnTo>
                    <a:pt x="5684381" y="5356327"/>
                  </a:lnTo>
                  <a:lnTo>
                    <a:pt x="5692394" y="5351411"/>
                  </a:lnTo>
                  <a:lnTo>
                    <a:pt x="5695906" y="5347576"/>
                  </a:lnTo>
                  <a:lnTo>
                    <a:pt x="5692775" y="5343767"/>
                  </a:lnTo>
                  <a:lnTo>
                    <a:pt x="5689643" y="5340504"/>
                  </a:lnTo>
                  <a:lnTo>
                    <a:pt x="5693156" y="5338305"/>
                  </a:lnTo>
                  <a:lnTo>
                    <a:pt x="5700954" y="5338356"/>
                  </a:lnTo>
                  <a:lnTo>
                    <a:pt x="5710979" y="5331166"/>
                  </a:lnTo>
                  <a:lnTo>
                    <a:pt x="5719064" y="5331853"/>
                  </a:lnTo>
                  <a:lnTo>
                    <a:pt x="5722260" y="5336627"/>
                  </a:lnTo>
                  <a:lnTo>
                    <a:pt x="5731779" y="5335743"/>
                  </a:lnTo>
                  <a:lnTo>
                    <a:pt x="5742084" y="5334511"/>
                  </a:lnTo>
                  <a:lnTo>
                    <a:pt x="5747639" y="5338241"/>
                  </a:lnTo>
                  <a:lnTo>
                    <a:pt x="5755026" y="5331719"/>
                  </a:lnTo>
                  <a:lnTo>
                    <a:pt x="5762259" y="5332647"/>
                  </a:lnTo>
                  <a:lnTo>
                    <a:pt x="5770373" y="5335509"/>
                  </a:lnTo>
                  <a:lnTo>
                    <a:pt x="5780405" y="5334787"/>
                  </a:lnTo>
                  <a:lnTo>
                    <a:pt x="5787263" y="5328488"/>
                  </a:lnTo>
                  <a:lnTo>
                    <a:pt x="5792470" y="5327129"/>
                  </a:lnTo>
                  <a:lnTo>
                    <a:pt x="5800090" y="5332857"/>
                  </a:lnTo>
                  <a:lnTo>
                    <a:pt x="5817010" y="5319350"/>
                  </a:lnTo>
                  <a:lnTo>
                    <a:pt x="5825823" y="5318439"/>
                  </a:lnTo>
                  <a:lnTo>
                    <a:pt x="5834469" y="5320809"/>
                  </a:lnTo>
                  <a:lnTo>
                    <a:pt x="5850890" y="5317147"/>
                  </a:lnTo>
                  <a:lnTo>
                    <a:pt x="5891847" y="5297120"/>
                  </a:lnTo>
                  <a:lnTo>
                    <a:pt x="5931281" y="5265254"/>
                  </a:lnTo>
                  <a:lnTo>
                    <a:pt x="5935739" y="5260070"/>
                  </a:lnTo>
                  <a:lnTo>
                    <a:pt x="5942091" y="5256771"/>
                  </a:lnTo>
                  <a:lnTo>
                    <a:pt x="5949515" y="5255625"/>
                  </a:lnTo>
                  <a:lnTo>
                    <a:pt x="5957189" y="5256898"/>
                  </a:lnTo>
                  <a:lnTo>
                    <a:pt x="5958840" y="5257495"/>
                  </a:lnTo>
                  <a:lnTo>
                    <a:pt x="5962015" y="5259235"/>
                  </a:lnTo>
                  <a:lnTo>
                    <a:pt x="5987980" y="5252004"/>
                  </a:lnTo>
                  <a:lnTo>
                    <a:pt x="6063295" y="5230208"/>
                  </a:lnTo>
                  <a:lnTo>
                    <a:pt x="6091047" y="5222455"/>
                  </a:lnTo>
                  <a:lnTo>
                    <a:pt x="6094624" y="5225255"/>
                  </a:lnTo>
                  <a:lnTo>
                    <a:pt x="6107352" y="5218648"/>
                  </a:lnTo>
                  <a:lnTo>
                    <a:pt x="6114288" y="5219204"/>
                  </a:lnTo>
                  <a:lnTo>
                    <a:pt x="6120765" y="5224360"/>
                  </a:lnTo>
                  <a:lnTo>
                    <a:pt x="6125718" y="5219865"/>
                  </a:lnTo>
                  <a:lnTo>
                    <a:pt x="6131941" y="5218988"/>
                  </a:lnTo>
                  <a:lnTo>
                    <a:pt x="6141071" y="5219572"/>
                  </a:lnTo>
                  <a:lnTo>
                    <a:pt x="6153356" y="5216667"/>
                  </a:lnTo>
                  <a:lnTo>
                    <a:pt x="6165284" y="5211891"/>
                  </a:lnTo>
                  <a:lnTo>
                    <a:pt x="6173343" y="5206860"/>
                  </a:lnTo>
                  <a:lnTo>
                    <a:pt x="6188446" y="5196400"/>
                  </a:lnTo>
                  <a:lnTo>
                    <a:pt x="6207775" y="5192564"/>
                  </a:lnTo>
                  <a:lnTo>
                    <a:pt x="6226653" y="5189631"/>
                  </a:lnTo>
                  <a:lnTo>
                    <a:pt x="6245225" y="5179314"/>
                  </a:lnTo>
                  <a:lnTo>
                    <a:pt x="6250051" y="5178069"/>
                  </a:lnTo>
                  <a:lnTo>
                    <a:pt x="6254877" y="5177663"/>
                  </a:lnTo>
                  <a:lnTo>
                    <a:pt x="6268593" y="5178386"/>
                  </a:lnTo>
                  <a:lnTo>
                    <a:pt x="6272783" y="5182349"/>
                  </a:lnTo>
                  <a:lnTo>
                    <a:pt x="6276975" y="5181511"/>
                  </a:lnTo>
                  <a:lnTo>
                    <a:pt x="6276975" y="0"/>
                  </a:lnTo>
                  <a:close/>
                </a:path>
              </a:pathLst>
            </a:custGeom>
            <a:solidFill>
              <a:srgbClr val="82766A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0475" y="371411"/>
              <a:ext cx="1357249" cy="42386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903976" y="1733232"/>
            <a:ext cx="3414395" cy="61150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1300" marR="5080" indent="-228600">
              <a:lnSpc>
                <a:spcPts val="2180"/>
              </a:lnSpc>
              <a:spcBef>
                <a:spcPts val="380"/>
              </a:spcBef>
              <a:buChar char="•"/>
              <a:tabLst>
                <a:tab pos="241300" algn="l"/>
              </a:tabLst>
            </a:pPr>
            <a:r>
              <a:rPr dirty="0" sz="2000" spc="-85">
                <a:solidFill>
                  <a:srgbClr val="252525"/>
                </a:solidFill>
                <a:latin typeface="Arial"/>
                <a:cs typeface="Arial"/>
              </a:rPr>
              <a:t>Court</a:t>
            </a:r>
            <a:r>
              <a:rPr dirty="0" sz="2000" spc="-10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252525"/>
                </a:solidFill>
                <a:latin typeface="Arial"/>
                <a:cs typeface="Arial"/>
              </a:rPr>
              <a:t>leaders</a:t>
            </a:r>
            <a:r>
              <a:rPr dirty="0" sz="2000" spc="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(judges/court </a:t>
            </a:r>
            <a:r>
              <a:rPr dirty="0" sz="2000" spc="-65">
                <a:solidFill>
                  <a:srgbClr val="252525"/>
                </a:solidFill>
                <a:latin typeface="Arial"/>
                <a:cs typeface="Arial"/>
              </a:rPr>
              <a:t>administrators/managers)</a:t>
            </a:r>
            <a:r>
              <a:rPr dirty="0" sz="2000" spc="-12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252525"/>
                </a:solidFill>
                <a:latin typeface="Arial"/>
                <a:cs typeface="Arial"/>
              </a:rPr>
              <a:t>are: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61429" y="2343848"/>
            <a:ext cx="4606290" cy="266192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just" marL="241300" marR="5080" indent="-229235">
              <a:lnSpc>
                <a:spcPts val="2180"/>
              </a:lnSpc>
              <a:spcBef>
                <a:spcPts val="380"/>
              </a:spcBef>
              <a:buChar char="•"/>
              <a:tabLst>
                <a:tab pos="241300" algn="l"/>
              </a:tabLst>
            </a:pPr>
            <a:r>
              <a:rPr dirty="0" sz="2000" spc="-95">
                <a:solidFill>
                  <a:srgbClr val="252525"/>
                </a:solidFill>
                <a:latin typeface="Arial"/>
                <a:cs typeface="Arial"/>
              </a:rPr>
              <a:t>Accountable</a:t>
            </a:r>
            <a:r>
              <a:rPr dirty="0" sz="2000" spc="-4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dirty="0" sz="2000" spc="-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252525"/>
                </a:solidFill>
                <a:latin typeface="Arial"/>
                <a:cs typeface="Arial"/>
              </a:rPr>
              <a:t>responsible</a:t>
            </a:r>
            <a:r>
              <a:rPr dirty="0" sz="2000" spc="-5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dirty="0" sz="2000" spc="-13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252525"/>
                </a:solidFill>
                <a:latin typeface="Arial"/>
                <a:cs typeface="Arial"/>
              </a:rPr>
              <a:t>both</a:t>
            </a:r>
            <a:r>
              <a:rPr dirty="0" sz="2000" spc="-9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52525"/>
                </a:solidFill>
                <a:latin typeface="Arial"/>
                <a:cs typeface="Arial"/>
              </a:rPr>
              <a:t>the </a:t>
            </a:r>
            <a:r>
              <a:rPr dirty="0" sz="2000" spc="-60">
                <a:solidFill>
                  <a:srgbClr val="252525"/>
                </a:solidFill>
                <a:latin typeface="Arial"/>
                <a:cs typeface="Arial"/>
              </a:rPr>
              <a:t>judiciary</a:t>
            </a:r>
            <a:r>
              <a:rPr dirty="0" sz="2000" spc="-8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dirty="0" sz="2000" spc="-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dirty="0" sz="2000" spc="-10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252525"/>
                </a:solidFill>
                <a:latin typeface="Arial"/>
                <a:cs typeface="Arial"/>
              </a:rPr>
              <a:t>Tribal</a:t>
            </a:r>
            <a:r>
              <a:rPr dirty="0" sz="2000" spc="-3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252525"/>
                </a:solidFill>
                <a:latin typeface="Arial"/>
                <a:cs typeface="Arial"/>
              </a:rPr>
              <a:t>community</a:t>
            </a:r>
            <a:r>
              <a:rPr dirty="0" sz="2000" spc="-7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dirty="0" sz="2000" spc="-7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52525"/>
                </a:solidFill>
                <a:latin typeface="Arial"/>
                <a:cs typeface="Arial"/>
              </a:rPr>
              <a:t>an </a:t>
            </a:r>
            <a:r>
              <a:rPr dirty="0" sz="2000" spc="-35">
                <a:solidFill>
                  <a:srgbClr val="252525"/>
                </a:solidFill>
                <a:latin typeface="Arial"/>
                <a:cs typeface="Arial"/>
              </a:rPr>
              <a:t>efficient,</a:t>
            </a:r>
            <a:r>
              <a:rPr dirty="0" sz="200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252525"/>
                </a:solidFill>
                <a:latin typeface="Arial"/>
                <a:cs typeface="Arial"/>
              </a:rPr>
              <a:t>transparent,</a:t>
            </a:r>
            <a:r>
              <a:rPr dirty="0" sz="2000" spc="-15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dirty="0" sz="2000" spc="-10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252525"/>
                </a:solidFill>
                <a:latin typeface="Arial"/>
                <a:cs typeface="Arial"/>
              </a:rPr>
              <a:t>unbiased</a:t>
            </a:r>
            <a:r>
              <a:rPr dirty="0" sz="2000" spc="-10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court.</a:t>
            </a:r>
            <a:endParaRPr sz="2000">
              <a:latin typeface="Arial"/>
              <a:cs typeface="Arial"/>
            </a:endParaRPr>
          </a:p>
          <a:p>
            <a:pPr marL="241300" marR="230504" indent="-229235">
              <a:lnSpc>
                <a:spcPts val="2180"/>
              </a:lnSpc>
              <a:spcBef>
                <a:spcPts val="445"/>
              </a:spcBef>
              <a:buChar char="•"/>
              <a:tabLst>
                <a:tab pos="241300" algn="l"/>
              </a:tabLst>
            </a:pPr>
            <a:r>
              <a:rPr dirty="0" sz="2000" spc="-105">
                <a:solidFill>
                  <a:srgbClr val="252525"/>
                </a:solidFill>
                <a:latin typeface="Arial"/>
                <a:cs typeface="Arial"/>
              </a:rPr>
              <a:t>Required</a:t>
            </a:r>
            <a:r>
              <a:rPr dirty="0" sz="2000" spc="-9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dirty="0" sz="2000" spc="-10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252525"/>
                </a:solidFill>
                <a:latin typeface="Arial"/>
                <a:cs typeface="Arial"/>
              </a:rPr>
              <a:t>have</a:t>
            </a:r>
            <a:r>
              <a:rPr dirty="0" sz="2000" spc="-18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252525"/>
                </a:solidFill>
                <a:latin typeface="Arial"/>
                <a:cs typeface="Arial"/>
              </a:rPr>
              <a:t>or</a:t>
            </a:r>
            <a:r>
              <a:rPr dirty="0" sz="2000" spc="-11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252525"/>
                </a:solidFill>
                <a:latin typeface="Arial"/>
                <a:cs typeface="Arial"/>
              </a:rPr>
              <a:t>gain</a:t>
            </a:r>
            <a:r>
              <a:rPr dirty="0" sz="2000" spc="-17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252525"/>
                </a:solidFill>
                <a:latin typeface="Arial"/>
                <a:cs typeface="Arial"/>
              </a:rPr>
              <a:t>knowledge</a:t>
            </a:r>
            <a:r>
              <a:rPr dirty="0" sz="2000" spc="-3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52525"/>
                </a:solidFill>
                <a:latin typeface="Arial"/>
                <a:cs typeface="Arial"/>
              </a:rPr>
              <a:t>in </a:t>
            </a:r>
            <a:r>
              <a:rPr dirty="0" sz="2000" spc="-90">
                <a:solidFill>
                  <a:srgbClr val="252525"/>
                </a:solidFill>
                <a:latin typeface="Arial"/>
                <a:cs typeface="Arial"/>
              </a:rPr>
              <a:t>many</a:t>
            </a:r>
            <a:r>
              <a:rPr dirty="0" sz="2000" spc="-18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252525"/>
                </a:solidFill>
                <a:latin typeface="Arial"/>
                <a:cs typeface="Arial"/>
              </a:rPr>
              <a:t>facets</a:t>
            </a:r>
            <a:r>
              <a:rPr dirty="0" sz="2000" spc="-5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dirty="0" sz="2000" spc="-10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52525"/>
                </a:solidFill>
                <a:latin typeface="Arial"/>
                <a:cs typeface="Arial"/>
              </a:rPr>
              <a:t>court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252525"/>
                </a:solidFill>
                <a:latin typeface="Arial"/>
                <a:cs typeface="Arial"/>
              </a:rPr>
              <a:t>administration</a:t>
            </a:r>
            <a:r>
              <a:rPr dirty="0" sz="2000" spc="-18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252525"/>
                </a:solidFill>
                <a:latin typeface="Arial"/>
                <a:cs typeface="Arial"/>
              </a:rPr>
              <a:t>and </a:t>
            </a:r>
            <a:r>
              <a:rPr dirty="0" sz="2000" spc="-40">
                <a:solidFill>
                  <a:srgbClr val="252525"/>
                </a:solidFill>
                <a:latin typeface="Arial"/>
                <a:cs typeface="Arial"/>
              </a:rPr>
              <a:t>court</a:t>
            </a:r>
            <a:r>
              <a:rPr dirty="0" sz="2000" spc="-10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operations.</a:t>
            </a:r>
            <a:endParaRPr sz="2000">
              <a:latin typeface="Arial"/>
              <a:cs typeface="Arial"/>
            </a:endParaRPr>
          </a:p>
          <a:p>
            <a:pPr marL="241300" marR="41910" indent="-229235">
              <a:lnSpc>
                <a:spcPts val="2180"/>
              </a:lnSpc>
              <a:spcBef>
                <a:spcPts val="445"/>
              </a:spcBef>
              <a:buChar char="•"/>
              <a:tabLst>
                <a:tab pos="241300" algn="l"/>
              </a:tabLst>
            </a:pPr>
            <a:r>
              <a:rPr dirty="0" sz="2000" spc="-80">
                <a:solidFill>
                  <a:srgbClr val="252525"/>
                </a:solidFill>
                <a:latin typeface="Arial"/>
                <a:cs typeface="Arial"/>
              </a:rPr>
              <a:t>Obligated</a:t>
            </a:r>
            <a:r>
              <a:rPr dirty="0" sz="2000" spc="-16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dirty="0" sz="2000" spc="-16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252525"/>
                </a:solidFill>
                <a:latin typeface="Arial"/>
                <a:cs typeface="Arial"/>
              </a:rPr>
              <a:t>develop</a:t>
            </a:r>
            <a:r>
              <a:rPr dirty="0" sz="2000" spc="1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252525"/>
                </a:solidFill>
                <a:latin typeface="Arial"/>
                <a:cs typeface="Arial"/>
              </a:rPr>
              <a:t>specialized</a:t>
            </a:r>
            <a:r>
              <a:rPr dirty="0" sz="2000" spc="1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252525"/>
                </a:solidFill>
                <a:latin typeface="Arial"/>
                <a:cs typeface="Arial"/>
              </a:rPr>
              <a:t>skills</a:t>
            </a:r>
            <a:r>
              <a:rPr dirty="0" sz="2000" spc="-10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52525"/>
                </a:solidFill>
                <a:latin typeface="Arial"/>
                <a:cs typeface="Arial"/>
              </a:rPr>
              <a:t>in </a:t>
            </a:r>
            <a:r>
              <a:rPr dirty="0" sz="2000" spc="-135">
                <a:solidFill>
                  <a:srgbClr val="252525"/>
                </a:solidFill>
                <a:latin typeface="Arial"/>
                <a:cs typeface="Arial"/>
              </a:rPr>
              <a:t>areas </a:t>
            </a:r>
            <a:r>
              <a:rPr dirty="0" sz="200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dirty="0" sz="2000" spc="-11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252525"/>
                </a:solidFill>
                <a:latin typeface="Arial"/>
                <a:cs typeface="Arial"/>
              </a:rPr>
              <a:t>ensure</a:t>
            </a:r>
            <a:r>
              <a:rPr dirty="0" sz="2000" spc="-12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dirty="0" sz="2000" spc="-5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252525"/>
                </a:solidFill>
                <a:latin typeface="Arial"/>
                <a:cs typeface="Arial"/>
              </a:rPr>
              <a:t>court</a:t>
            </a:r>
            <a:r>
              <a:rPr dirty="0" sz="2000" spc="-9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dirty="0" sz="2000" spc="-5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252525"/>
                </a:solidFill>
                <a:latin typeface="Arial"/>
                <a:cs typeface="Arial"/>
              </a:rPr>
              <a:t>functioning</a:t>
            </a:r>
            <a:r>
              <a:rPr dirty="0" sz="2000" spc="-7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52525"/>
                </a:solidFill>
                <a:latin typeface="Arial"/>
                <a:cs typeface="Arial"/>
              </a:rPr>
              <a:t>at </a:t>
            </a:r>
            <a:r>
              <a:rPr dirty="0" sz="2000" spc="-30">
                <a:solidFill>
                  <a:srgbClr val="252525"/>
                </a:solidFill>
                <a:latin typeface="Arial"/>
                <a:cs typeface="Arial"/>
              </a:rPr>
              <a:t>its</a:t>
            </a:r>
            <a:r>
              <a:rPr dirty="0" sz="2000" spc="-5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252525"/>
                </a:solidFill>
                <a:latin typeface="Arial"/>
                <a:cs typeface="Arial"/>
              </a:rPr>
              <a:t>highest</a:t>
            </a:r>
            <a:r>
              <a:rPr dirty="0" sz="2000" spc="-16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level.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2024-01-12T18:32:29Z</dcterms:created>
  <dcterms:modified xsi:type="dcterms:W3CDTF">2024-01-12T18:32:29Z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2023-12-18T00:00:00Z</vt:filetime>
  </property>
  <property fmtid="{D5CDD505-2E9C-101B-9397-08002B2CF9AE}" pid="3" name="LastSaved">
    <vt:filetime>2024-01-12T00:00:00Z</vt:filetime>
  </property>
</Properties>
</file>